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7" r:id="rId4"/>
    <p:sldId id="280" r:id="rId5"/>
    <p:sldId id="263" r:id="rId6"/>
    <p:sldId id="265" r:id="rId7"/>
    <p:sldId id="267" r:id="rId8"/>
    <p:sldId id="269" r:id="rId9"/>
    <p:sldId id="272" r:id="rId10"/>
    <p:sldId id="274" r:id="rId11"/>
    <p:sldId id="275" r:id="rId12"/>
    <p:sldId id="276" r:id="rId13"/>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87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2735AE3-02E9-5E3D-40BD-B2EA55E53C60}"/>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3740BFE8-1CCE-942A-CC39-3B1F0B3E55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8757F2B1-4BEF-2E4A-C230-2E57C02F2323}"/>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5" name="Alt Bilgi Yer Tutucusu 4">
            <a:extLst>
              <a:ext uri="{FF2B5EF4-FFF2-40B4-BE49-F238E27FC236}">
                <a16:creationId xmlns:a16="http://schemas.microsoft.com/office/drawing/2014/main" id="{B6CC609D-DA94-B8B9-8E81-DCD22400B3CA}"/>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DEE29690-8FE5-4647-DCC4-68F89B9F0D21}"/>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3474653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F780C9F-22E0-C62D-6877-CE715B66E518}"/>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84242050-84E4-0209-E395-4A3769E4106F}"/>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0ACB22A9-FB4C-C957-1D36-1BC58DBB185D}"/>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5" name="Alt Bilgi Yer Tutucusu 4">
            <a:extLst>
              <a:ext uri="{FF2B5EF4-FFF2-40B4-BE49-F238E27FC236}">
                <a16:creationId xmlns:a16="http://schemas.microsoft.com/office/drawing/2014/main" id="{DE656723-4276-0EE7-EB68-9DFA46C580B8}"/>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204D648F-4F82-7EDC-CBF2-FC9F3DE624B4}"/>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481344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A7DD9F46-DE3D-611C-1F67-2224DA829073}"/>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FA9DAD3B-5A90-1219-3687-97F98C3C600F}"/>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36DA6766-0B3C-8555-8498-6F5A64862726}"/>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5" name="Alt Bilgi Yer Tutucusu 4">
            <a:extLst>
              <a:ext uri="{FF2B5EF4-FFF2-40B4-BE49-F238E27FC236}">
                <a16:creationId xmlns:a16="http://schemas.microsoft.com/office/drawing/2014/main" id="{3E0C3C4C-D24F-A1C2-FDAF-D2398C4D3585}"/>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E959E2A-6705-DDB3-833E-073EBDE76614}"/>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3936180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AE45DB7-E5C3-092B-4E81-28AE35798FAD}"/>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C26BB366-7F62-FF07-E3DF-C02D00AAFC29}"/>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98F8144A-CFEA-5245-C898-84B005FE2950}"/>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5" name="Alt Bilgi Yer Tutucusu 4">
            <a:extLst>
              <a:ext uri="{FF2B5EF4-FFF2-40B4-BE49-F238E27FC236}">
                <a16:creationId xmlns:a16="http://schemas.microsoft.com/office/drawing/2014/main" id="{B4FB9AD8-6115-7727-0694-3500669EDFE4}"/>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D17D1536-F6E9-377D-8B28-A35504745DCF}"/>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2480949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791595F-19A5-7D76-6E70-B3C294F576EA}"/>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8C86A5B5-8863-2301-D80B-67E668CE3EE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D08234A5-08C4-05A9-874C-7D5C7672412D}"/>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5" name="Alt Bilgi Yer Tutucusu 4">
            <a:extLst>
              <a:ext uri="{FF2B5EF4-FFF2-40B4-BE49-F238E27FC236}">
                <a16:creationId xmlns:a16="http://schemas.microsoft.com/office/drawing/2014/main" id="{C8E4A29C-57FB-D337-06F8-D3002CCA715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D78CA402-5A0F-79D2-04B3-E65812FD4C00}"/>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3216882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5C76F95-E014-A847-CDEF-714BBAD4E484}"/>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1D4B9742-7C68-59A5-E732-1221ED27EE7B}"/>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DA179307-6052-F419-545F-749E22B9F7E0}"/>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A0ED2483-8CD7-A7E1-153B-648E8B3AE8CE}"/>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6" name="Alt Bilgi Yer Tutucusu 5">
            <a:extLst>
              <a:ext uri="{FF2B5EF4-FFF2-40B4-BE49-F238E27FC236}">
                <a16:creationId xmlns:a16="http://schemas.microsoft.com/office/drawing/2014/main" id="{C80D4BE3-28EB-ED4E-097E-F0CDD13BFE43}"/>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FDFFF888-954B-5511-1303-2B60AF2B31BE}"/>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3373534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C2C2B82-2E0A-A9E6-1268-6A822308A953}"/>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9F24271B-C949-B0E5-08BD-9B852A97C0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475D348C-ABD9-52D8-C8F3-C058FB10E088}"/>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40B12ACA-C1F7-D3C9-D013-E9BAE96715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1102423D-B24C-6C05-0263-9FB899B6497C}"/>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F62DEE7A-F56E-E82D-58FE-4FA0693B68B2}"/>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8" name="Alt Bilgi Yer Tutucusu 7">
            <a:extLst>
              <a:ext uri="{FF2B5EF4-FFF2-40B4-BE49-F238E27FC236}">
                <a16:creationId xmlns:a16="http://schemas.microsoft.com/office/drawing/2014/main" id="{B38C4484-51A2-4428-8C73-E10C9A003ABF}"/>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0AE1DB40-F479-FFE6-A349-9C84A5006EAA}"/>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333531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6F04504-EB6E-7A63-9224-BEFE6287094F}"/>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241BF17D-AF63-636C-0F8D-F9E40F20CEB4}"/>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4" name="Alt Bilgi Yer Tutucusu 3">
            <a:extLst>
              <a:ext uri="{FF2B5EF4-FFF2-40B4-BE49-F238E27FC236}">
                <a16:creationId xmlns:a16="http://schemas.microsoft.com/office/drawing/2014/main" id="{6FE18DB1-AA51-388A-E22F-C8A2422ECFDB}"/>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2B3CF2FB-A5BC-84FC-FD77-ECC280B5E1AF}"/>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8141070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2A0717E4-0BAC-C572-CA29-5E4A8613A9E4}"/>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3" name="Alt Bilgi Yer Tutucusu 2">
            <a:extLst>
              <a:ext uri="{FF2B5EF4-FFF2-40B4-BE49-F238E27FC236}">
                <a16:creationId xmlns:a16="http://schemas.microsoft.com/office/drawing/2014/main" id="{80B67D2C-E513-8446-4F9E-B4BBBBB671B4}"/>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1C8AA7F9-A3DE-F936-4A3F-C6D34A086023}"/>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10656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D081141-738B-9388-1F5E-ECF85EBE486C}"/>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477E27D3-6A5D-C5D0-360A-0EC5E515AD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C79819E9-FEC9-A5EA-9073-1DFC26FB97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AB90A138-3651-6BF1-B344-C458F5A7CC2B}"/>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6" name="Alt Bilgi Yer Tutucusu 5">
            <a:extLst>
              <a:ext uri="{FF2B5EF4-FFF2-40B4-BE49-F238E27FC236}">
                <a16:creationId xmlns:a16="http://schemas.microsoft.com/office/drawing/2014/main" id="{9CC5718B-A2E1-FA2D-B0DB-C408B793FDB9}"/>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A7425BD5-67BE-7A8F-9BFB-F7DA813D0F84}"/>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1196305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376C714-8F81-0FF7-5C25-659B1029C7F0}"/>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21F62059-D811-9F56-8F84-A386775D16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75F4978F-985B-DEE4-151D-CE4B616A3A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5064C0BB-BFF3-5BF6-4F9A-03059359E13F}"/>
              </a:ext>
            </a:extLst>
          </p:cNvPr>
          <p:cNvSpPr>
            <a:spLocks noGrp="1"/>
          </p:cNvSpPr>
          <p:nvPr>
            <p:ph type="dt" sz="half" idx="10"/>
          </p:nvPr>
        </p:nvSpPr>
        <p:spPr/>
        <p:txBody>
          <a:bodyPr/>
          <a:lstStyle/>
          <a:p>
            <a:fld id="{731268CC-B4FE-46B1-ACD3-6F9B0CE58D61}" type="datetimeFigureOut">
              <a:rPr lang="tr-TR" smtClean="0"/>
              <a:t>14.12.2022</a:t>
            </a:fld>
            <a:endParaRPr lang="tr-TR"/>
          </a:p>
        </p:txBody>
      </p:sp>
      <p:sp>
        <p:nvSpPr>
          <p:cNvPr id="6" name="Alt Bilgi Yer Tutucusu 5">
            <a:extLst>
              <a:ext uri="{FF2B5EF4-FFF2-40B4-BE49-F238E27FC236}">
                <a16:creationId xmlns:a16="http://schemas.microsoft.com/office/drawing/2014/main" id="{98BFE3F8-1334-2EAF-47AA-C487F66F0195}"/>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7A59E9AE-551B-40C6-F2F0-5280A459AE18}"/>
              </a:ext>
            </a:extLst>
          </p:cNvPr>
          <p:cNvSpPr>
            <a:spLocks noGrp="1"/>
          </p:cNvSpPr>
          <p:nvPr>
            <p:ph type="sldNum" sz="quarter" idx="12"/>
          </p:nvPr>
        </p:nvSpPr>
        <p:spPr/>
        <p:txBody>
          <a:bodyPr/>
          <a:lstStyle/>
          <a:p>
            <a:fld id="{6494AECE-ADC2-431E-B677-F23DEE34A512}" type="slidenum">
              <a:rPr lang="tr-TR" smtClean="0"/>
              <a:t>‹#›</a:t>
            </a:fld>
            <a:endParaRPr lang="tr-TR"/>
          </a:p>
        </p:txBody>
      </p:sp>
    </p:spTree>
    <p:extLst>
      <p:ext uri="{BB962C8B-B14F-4D97-AF65-F5344CB8AC3E}">
        <p14:creationId xmlns:p14="http://schemas.microsoft.com/office/powerpoint/2010/main" val="3478689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2303F06D-D075-9507-B702-ADE34A965C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28499DBA-8E5F-B201-3852-8F32B2E906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F965B9A2-8087-240E-90AE-FD8B0372D5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1268CC-B4FE-46B1-ACD3-6F9B0CE58D61}" type="datetimeFigureOut">
              <a:rPr lang="tr-TR" smtClean="0"/>
              <a:t>14.12.2022</a:t>
            </a:fld>
            <a:endParaRPr lang="tr-TR"/>
          </a:p>
        </p:txBody>
      </p:sp>
      <p:sp>
        <p:nvSpPr>
          <p:cNvPr id="5" name="Alt Bilgi Yer Tutucusu 4">
            <a:extLst>
              <a:ext uri="{FF2B5EF4-FFF2-40B4-BE49-F238E27FC236}">
                <a16:creationId xmlns:a16="http://schemas.microsoft.com/office/drawing/2014/main" id="{23ADC2FA-723F-288D-0BF8-572B0959B8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a:extLst>
              <a:ext uri="{FF2B5EF4-FFF2-40B4-BE49-F238E27FC236}">
                <a16:creationId xmlns:a16="http://schemas.microsoft.com/office/drawing/2014/main" id="{6A89E1DA-F801-4682-6E93-0C41097033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94AECE-ADC2-431E-B677-F23DEE34A512}" type="slidenum">
              <a:rPr lang="tr-TR" smtClean="0"/>
              <a:t>‹#›</a:t>
            </a:fld>
            <a:endParaRPr lang="tr-TR"/>
          </a:p>
        </p:txBody>
      </p:sp>
    </p:spTree>
    <p:extLst>
      <p:ext uri="{BB962C8B-B14F-4D97-AF65-F5344CB8AC3E}">
        <p14:creationId xmlns:p14="http://schemas.microsoft.com/office/powerpoint/2010/main" val="7872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58153EC8-8E01-4D70-B575-24ABD35A1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38812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Resim 7">
            <a:extLst>
              <a:ext uri="{FF2B5EF4-FFF2-40B4-BE49-F238E27FC236}">
                <a16:creationId xmlns:a16="http://schemas.microsoft.com/office/drawing/2014/main" id="{5240D4FE-13AF-CEB1-CD46-E73DBBA0BE75}"/>
              </a:ext>
            </a:extLst>
          </p:cNvPr>
          <p:cNvPicPr>
            <a:picLocks noChangeAspect="1"/>
          </p:cNvPicPr>
          <p:nvPr/>
        </p:nvPicPr>
        <p:blipFill rotWithShape="1">
          <a:blip r:embed="rId2"/>
          <a:srcRect l="37765" r="12156"/>
          <a:stretch/>
        </p:blipFill>
        <p:spPr>
          <a:xfrm>
            <a:off x="6095999" y="10"/>
            <a:ext cx="6105655" cy="6857990"/>
          </a:xfrm>
          <a:prstGeom prst="rect">
            <a:avLst/>
          </a:prstGeom>
        </p:spPr>
      </p:pic>
      <p:sp>
        <p:nvSpPr>
          <p:cNvPr id="2" name="Başlık 1">
            <a:extLst>
              <a:ext uri="{FF2B5EF4-FFF2-40B4-BE49-F238E27FC236}">
                <a16:creationId xmlns:a16="http://schemas.microsoft.com/office/drawing/2014/main" id="{2767B5D5-6C8F-4DE1-2B05-0A52057868E8}"/>
              </a:ext>
            </a:extLst>
          </p:cNvPr>
          <p:cNvSpPr>
            <a:spLocks noGrp="1"/>
          </p:cNvSpPr>
          <p:nvPr>
            <p:ph type="ctrTitle"/>
          </p:nvPr>
        </p:nvSpPr>
        <p:spPr>
          <a:xfrm>
            <a:off x="652750" y="404141"/>
            <a:ext cx="6014750" cy="4057377"/>
          </a:xfrm>
          <a:noFill/>
        </p:spPr>
        <p:txBody>
          <a:bodyPr>
            <a:noAutofit/>
          </a:bodyPr>
          <a:lstStyle/>
          <a:p>
            <a:pPr algn="l"/>
            <a:r>
              <a:rPr lang="tr-TR" sz="5400" dirty="0">
                <a:solidFill>
                  <a:schemeClr val="bg1"/>
                </a:solidFill>
              </a:rPr>
              <a:t>Retina kan damarlarını çıkarmak için eşikleme temelli morfolojik bir yöntem </a:t>
            </a:r>
          </a:p>
        </p:txBody>
      </p:sp>
      <p:sp>
        <p:nvSpPr>
          <p:cNvPr id="3" name="Alt Başlık 2">
            <a:extLst>
              <a:ext uri="{FF2B5EF4-FFF2-40B4-BE49-F238E27FC236}">
                <a16:creationId xmlns:a16="http://schemas.microsoft.com/office/drawing/2014/main" id="{E4857038-9FB9-E18E-0799-E0FD71207C2E}"/>
              </a:ext>
            </a:extLst>
          </p:cNvPr>
          <p:cNvSpPr>
            <a:spLocks noGrp="1"/>
          </p:cNvSpPr>
          <p:nvPr>
            <p:ph type="subTitle" idx="1"/>
          </p:nvPr>
        </p:nvSpPr>
        <p:spPr>
          <a:xfrm>
            <a:off x="652750" y="4781813"/>
            <a:ext cx="4806184" cy="1672046"/>
          </a:xfrm>
          <a:noFill/>
          <a:ln>
            <a:noFill/>
          </a:ln>
        </p:spPr>
        <p:style>
          <a:lnRef idx="2">
            <a:schemeClr val="dk1"/>
          </a:lnRef>
          <a:fillRef idx="1">
            <a:schemeClr val="lt1"/>
          </a:fillRef>
          <a:effectRef idx="0">
            <a:schemeClr val="dk1"/>
          </a:effectRef>
          <a:fontRef idx="minor">
            <a:schemeClr val="dk1"/>
          </a:fontRef>
        </p:style>
        <p:txBody>
          <a:bodyPr>
            <a:normAutofit fontScale="92500" lnSpcReduction="20000"/>
          </a:bodyPr>
          <a:lstStyle/>
          <a:p>
            <a:pPr algn="l"/>
            <a:r>
              <a:rPr lang="tr-TR" sz="2800" dirty="0">
                <a:solidFill>
                  <a:schemeClr val="bg1"/>
                </a:solidFill>
              </a:rPr>
              <a:t>İnönü Üniversitesi</a:t>
            </a:r>
          </a:p>
          <a:p>
            <a:pPr algn="l"/>
            <a:r>
              <a:rPr lang="tr-TR" sz="2800" dirty="0">
                <a:solidFill>
                  <a:schemeClr val="bg1"/>
                </a:solidFill>
              </a:rPr>
              <a:t>Görüntü İşleme</a:t>
            </a:r>
          </a:p>
          <a:p>
            <a:pPr algn="l"/>
            <a:r>
              <a:rPr lang="tr-TR" sz="2800" dirty="0">
                <a:solidFill>
                  <a:schemeClr val="bg1"/>
                </a:solidFill>
              </a:rPr>
              <a:t>Dilara KARATAŞ</a:t>
            </a:r>
          </a:p>
          <a:p>
            <a:pPr algn="l"/>
            <a:r>
              <a:rPr lang="tr-TR" sz="2800" dirty="0">
                <a:solidFill>
                  <a:schemeClr val="bg1"/>
                </a:solidFill>
              </a:rPr>
              <a:t>02200201044</a:t>
            </a:r>
          </a:p>
        </p:txBody>
      </p:sp>
    </p:spTree>
    <p:extLst>
      <p:ext uri="{BB962C8B-B14F-4D97-AF65-F5344CB8AC3E}">
        <p14:creationId xmlns:p14="http://schemas.microsoft.com/office/powerpoint/2010/main" val="1843557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7F54AFDE-ED20-7240-09D9-97898B320D4D}"/>
              </a:ext>
            </a:extLst>
          </p:cNvPr>
          <p:cNvSpPr>
            <a:spLocks noGrp="1"/>
          </p:cNvSpPr>
          <p:nvPr>
            <p:ph idx="1"/>
          </p:nvPr>
        </p:nvSpPr>
        <p:spPr>
          <a:xfrm>
            <a:off x="5700329" y="478561"/>
            <a:ext cx="6491671" cy="2011817"/>
          </a:xfrm>
        </p:spPr>
        <p:txBody>
          <a:bodyPr>
            <a:normAutofit/>
          </a:bodyPr>
          <a:lstStyle/>
          <a:p>
            <a:pPr marL="0" indent="0">
              <a:buNone/>
            </a:pPr>
            <a:r>
              <a:rPr lang="tr-TR" sz="2000" dirty="0">
                <a:solidFill>
                  <a:schemeClr val="bg1"/>
                </a:solidFill>
              </a:rPr>
              <a:t>  Belirli bir açıda yönlendirilmiş çizgisel bir yapılandırma elamanı </a:t>
            </a:r>
            <a:r>
              <a:rPr lang="tr-TR" sz="2000" dirty="0" err="1">
                <a:solidFill>
                  <a:schemeClr val="bg1"/>
                </a:solidFill>
              </a:rPr>
              <a:t>fundus</a:t>
            </a:r>
            <a:r>
              <a:rPr lang="tr-TR" sz="2000" dirty="0">
                <a:solidFill>
                  <a:schemeClr val="bg1"/>
                </a:solidFill>
              </a:rPr>
              <a:t> içerisinde tutulamadığında bir damarı veya damarın bir kısmını yok edebilir. Bu problem genelde yapılandırma elemanı dikey yönlere sahip olduğunda ve yapılandırma elemanı damar genişliğinden daha büyük olduğu durumlarda ortaya çıkmıştır. </a:t>
            </a:r>
          </a:p>
        </p:txBody>
      </p:sp>
      <p:pic>
        <p:nvPicPr>
          <p:cNvPr id="5" name="Resim 4">
            <a:extLst>
              <a:ext uri="{FF2B5EF4-FFF2-40B4-BE49-F238E27FC236}">
                <a16:creationId xmlns:a16="http://schemas.microsoft.com/office/drawing/2014/main" id="{3E992AE0-CC39-440E-0A79-1F2AB1291851}"/>
              </a:ext>
            </a:extLst>
          </p:cNvPr>
          <p:cNvPicPr>
            <a:picLocks noChangeAspect="1"/>
          </p:cNvPicPr>
          <p:nvPr/>
        </p:nvPicPr>
        <p:blipFill>
          <a:blip r:embed="rId2"/>
          <a:stretch>
            <a:fillRect/>
          </a:stretch>
        </p:blipFill>
        <p:spPr>
          <a:xfrm>
            <a:off x="7991475" y="3980305"/>
            <a:ext cx="3777046" cy="2232188"/>
          </a:xfrm>
          <a:prstGeom prst="rect">
            <a:avLst/>
          </a:prstGeom>
        </p:spPr>
      </p:pic>
      <p:sp>
        <p:nvSpPr>
          <p:cNvPr id="6" name="Metin kutusu 5">
            <a:extLst>
              <a:ext uri="{FF2B5EF4-FFF2-40B4-BE49-F238E27FC236}">
                <a16:creationId xmlns:a16="http://schemas.microsoft.com/office/drawing/2014/main" id="{612CF4CF-73A5-BAA6-29E2-05DA88B18D21}"/>
              </a:ext>
            </a:extLst>
          </p:cNvPr>
          <p:cNvSpPr txBox="1"/>
          <p:nvPr/>
        </p:nvSpPr>
        <p:spPr>
          <a:xfrm>
            <a:off x="387475" y="4273501"/>
            <a:ext cx="7222716" cy="1938992"/>
          </a:xfrm>
          <a:prstGeom prst="rect">
            <a:avLst/>
          </a:prstGeom>
          <a:noFill/>
        </p:spPr>
        <p:txBody>
          <a:bodyPr wrap="square" rtlCol="0">
            <a:spAutoFit/>
          </a:bodyPr>
          <a:lstStyle/>
          <a:p>
            <a:r>
              <a:rPr lang="tr-TR" sz="2000" dirty="0">
                <a:solidFill>
                  <a:schemeClr val="bg1"/>
                </a:solidFill>
              </a:rPr>
              <a:t>Daha sonra, M. D. </a:t>
            </a:r>
            <a:r>
              <a:rPr lang="tr-TR" sz="2000" dirty="0" err="1">
                <a:solidFill>
                  <a:schemeClr val="bg1"/>
                </a:solidFill>
              </a:rPr>
              <a:t>Saleh</a:t>
            </a:r>
            <a:r>
              <a:rPr lang="tr-TR" sz="2000" dirty="0">
                <a:solidFill>
                  <a:schemeClr val="bg1"/>
                </a:solidFill>
              </a:rPr>
              <a:t> vd. tarafından önerilen matematiksel ifade kullanılmış ve elde edilen sonuçlar bu matematiksel ifadeye göre nihai sonuca ulaşmıştır. Uzunluğu 21 piksel olan ve 22.5°’lik açılarla dönerek her açı için oluşturulan toplam morfolojik açma işlemi toplam üst şapka dönüşümüne eklenmiş ve elde edilen sonuç toplam alt şapka dönüşümünden çıkarılmıştır.</a:t>
            </a:r>
          </a:p>
        </p:txBody>
      </p:sp>
      <p:pic>
        <p:nvPicPr>
          <p:cNvPr id="7" name="Resim 6">
            <a:extLst>
              <a:ext uri="{FF2B5EF4-FFF2-40B4-BE49-F238E27FC236}">
                <a16:creationId xmlns:a16="http://schemas.microsoft.com/office/drawing/2014/main" id="{A5872F06-5EA1-52AE-6D64-75070F1C0234}"/>
              </a:ext>
            </a:extLst>
          </p:cNvPr>
          <p:cNvPicPr>
            <a:picLocks noChangeAspect="1"/>
          </p:cNvPicPr>
          <p:nvPr/>
        </p:nvPicPr>
        <p:blipFill>
          <a:blip r:embed="rId3"/>
          <a:stretch>
            <a:fillRect/>
          </a:stretch>
        </p:blipFill>
        <p:spPr>
          <a:xfrm>
            <a:off x="387475" y="478561"/>
            <a:ext cx="5070350" cy="1657176"/>
          </a:xfrm>
          <a:prstGeom prst="rect">
            <a:avLst/>
          </a:prstGeom>
        </p:spPr>
      </p:pic>
      <p:sp>
        <p:nvSpPr>
          <p:cNvPr id="8" name="Metin kutusu 7">
            <a:extLst>
              <a:ext uri="{FF2B5EF4-FFF2-40B4-BE49-F238E27FC236}">
                <a16:creationId xmlns:a16="http://schemas.microsoft.com/office/drawing/2014/main" id="{9B910696-07A2-6A1C-876F-5C2A9BB793C5}"/>
              </a:ext>
            </a:extLst>
          </p:cNvPr>
          <p:cNvSpPr txBox="1"/>
          <p:nvPr/>
        </p:nvSpPr>
        <p:spPr>
          <a:xfrm>
            <a:off x="387475" y="2490378"/>
            <a:ext cx="11381046" cy="1323439"/>
          </a:xfrm>
          <a:prstGeom prst="rect">
            <a:avLst/>
          </a:prstGeom>
          <a:noFill/>
        </p:spPr>
        <p:txBody>
          <a:bodyPr wrap="square" rtlCol="0">
            <a:spAutoFit/>
          </a:bodyPr>
          <a:lstStyle/>
          <a:p>
            <a:r>
              <a:rPr lang="tr-TR" sz="2000" dirty="0">
                <a:solidFill>
                  <a:schemeClr val="bg1"/>
                </a:solidFill>
              </a:rPr>
              <a:t>Bu yapısal elemanı 22.5°’lik açılarla </a:t>
            </a:r>
            <a:r>
              <a:rPr lang="tr-TR" sz="2000" dirty="0" err="1">
                <a:solidFill>
                  <a:schemeClr val="bg1"/>
                </a:solidFill>
              </a:rPr>
              <a:t>döndermiş</a:t>
            </a:r>
            <a:r>
              <a:rPr lang="tr-TR" sz="2000" dirty="0">
                <a:solidFill>
                  <a:schemeClr val="bg1"/>
                </a:solidFill>
              </a:rPr>
              <a:t> ve en büyük çapa sahip damarı çıkarmak için bir toplam üst şapka dönüşümü kullanmıştır. M. </a:t>
            </a:r>
            <a:r>
              <a:rPr lang="tr-TR" sz="2000" dirty="0" err="1">
                <a:solidFill>
                  <a:schemeClr val="bg1"/>
                </a:solidFill>
              </a:rPr>
              <a:t>Fraz</a:t>
            </a:r>
            <a:r>
              <a:rPr lang="tr-TR" sz="2000" dirty="0">
                <a:solidFill>
                  <a:schemeClr val="bg1"/>
                </a:solidFill>
              </a:rPr>
              <a:t> vd.  tarafından önerilen toplam üst şapka dönüşümünden esinlenerek her biri 21 piksel uzunluğunda bir çizgiyi temsil eden ve her 22.5° 'de döndürülen bir çizgi yapılandırma elemanı sadece üst şapkaya değil ayrıca alt şapka ve morfolojik açma işlemine uygulanmıştır.</a:t>
            </a:r>
          </a:p>
        </p:txBody>
      </p:sp>
    </p:spTree>
    <p:extLst>
      <p:ext uri="{BB962C8B-B14F-4D97-AF65-F5344CB8AC3E}">
        <p14:creationId xmlns:p14="http://schemas.microsoft.com/office/powerpoint/2010/main" val="3547787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960028"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9FA64B84-CE2D-4179-B018-A71AC174C7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59632" cy="6858000"/>
          </a:xfrm>
          <a:custGeom>
            <a:avLst/>
            <a:gdLst>
              <a:gd name="connsiteX0" fmla="*/ 0 w 3459632"/>
              <a:gd name="connsiteY0" fmla="*/ 0 h 6858000"/>
              <a:gd name="connsiteX1" fmla="*/ 283478 w 3459632"/>
              <a:gd name="connsiteY1" fmla="*/ 0 h 6858000"/>
              <a:gd name="connsiteX2" fmla="*/ 3459632 w 3459632"/>
              <a:gd name="connsiteY2" fmla="*/ 6858000 h 6858000"/>
              <a:gd name="connsiteX3" fmla="*/ 0 w 345963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459632" h="6858000">
                <a:moveTo>
                  <a:pt x="0" y="0"/>
                </a:moveTo>
                <a:lnTo>
                  <a:pt x="283478" y="0"/>
                </a:lnTo>
                <a:lnTo>
                  <a:pt x="3459632"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151E425B-B8C3-E213-194E-2482CB474227}"/>
              </a:ext>
            </a:extLst>
          </p:cNvPr>
          <p:cNvSpPr>
            <a:spLocks noGrp="1"/>
          </p:cNvSpPr>
          <p:nvPr>
            <p:ph type="title"/>
          </p:nvPr>
        </p:nvSpPr>
        <p:spPr>
          <a:xfrm>
            <a:off x="3111963" y="462230"/>
            <a:ext cx="5968074" cy="1325563"/>
          </a:xfrm>
        </p:spPr>
        <p:txBody>
          <a:bodyPr>
            <a:normAutofit/>
          </a:bodyPr>
          <a:lstStyle/>
          <a:p>
            <a:r>
              <a:rPr lang="tr-TR">
                <a:solidFill>
                  <a:srgbClr val="FFFFFF"/>
                </a:solidFill>
              </a:rPr>
              <a:t>4 Bulgular ve tartışma</a:t>
            </a:r>
            <a:endParaRPr lang="tr-TR" dirty="0">
              <a:solidFill>
                <a:srgbClr val="FFFFFF"/>
              </a:solidFill>
            </a:endParaRPr>
          </a:p>
        </p:txBody>
      </p:sp>
      <p:sp>
        <p:nvSpPr>
          <p:cNvPr id="14" name="TextBox 13">
            <a:extLst>
              <a:ext uri="{FF2B5EF4-FFF2-40B4-BE49-F238E27FC236}">
                <a16:creationId xmlns:a16="http://schemas.microsoft.com/office/drawing/2014/main" id="{4795A2E2-224B-4FA0-B323-9E61AD30697F}"/>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3002" y="1870075"/>
            <a:ext cx="9612178" cy="595651"/>
          </a:xfrm>
          <a:prstGeom prst="rect">
            <a:avLst/>
          </a:prstGeom>
          <a:noFill/>
        </p:spPr>
        <p:txBody>
          <a:bodyPr wrap="square" rtlCol="0" anchor="t">
            <a:norm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C000"/>
              </a:solidFill>
              <a:effectLst/>
              <a:uLnTx/>
              <a:uFillTx/>
              <a:latin typeface="Calibri" panose="020F0502020204030204"/>
              <a:ea typeface="+mn-ea"/>
              <a:cs typeface="+mn-cs"/>
            </a:endParaRPr>
          </a:p>
        </p:txBody>
      </p:sp>
      <p:sp>
        <p:nvSpPr>
          <p:cNvPr id="3" name="İçerik Yer Tutucusu 2">
            <a:extLst>
              <a:ext uri="{FF2B5EF4-FFF2-40B4-BE49-F238E27FC236}">
                <a16:creationId xmlns:a16="http://schemas.microsoft.com/office/drawing/2014/main" id="{D33F1530-CD3C-DD80-463C-FFE6478EACE0}"/>
              </a:ext>
            </a:extLst>
          </p:cNvPr>
          <p:cNvSpPr>
            <a:spLocks noGrp="1"/>
          </p:cNvSpPr>
          <p:nvPr>
            <p:ph idx="1"/>
          </p:nvPr>
        </p:nvSpPr>
        <p:spPr>
          <a:xfrm>
            <a:off x="2013614" y="1870075"/>
            <a:ext cx="8164771" cy="3967282"/>
          </a:xfrm>
        </p:spPr>
        <p:txBody>
          <a:bodyPr>
            <a:noAutofit/>
          </a:bodyPr>
          <a:lstStyle/>
          <a:p>
            <a:pPr marL="0" indent="0">
              <a:buNone/>
            </a:pPr>
            <a:r>
              <a:rPr lang="tr-TR" sz="2000" dirty="0">
                <a:solidFill>
                  <a:srgbClr val="FFFFFF"/>
                </a:solidFill>
              </a:rPr>
              <a:t>  Bölütleme sonuçları üç farklı eşikleme algoritması iyileştirilmiş </a:t>
            </a:r>
            <a:r>
              <a:rPr lang="tr-TR" sz="2000" dirty="0" err="1">
                <a:solidFill>
                  <a:srgbClr val="FFFFFF"/>
                </a:solidFill>
              </a:rPr>
              <a:t>fundus</a:t>
            </a:r>
            <a:r>
              <a:rPr lang="tr-TR" sz="2000" dirty="0">
                <a:solidFill>
                  <a:srgbClr val="FFFFFF"/>
                </a:solidFill>
              </a:rPr>
              <a:t> görüntüleri üzerinde uygulanarak damar piksellerinin bölütlenmesi sağlanmıştır. İyileştirilmiş görüntüler eşikleme işlemine tabi tutulduktan sonra çıktı görüntüleri üzerinde performans iyileştirilmesi yapılmıştır. Performans iyileştirme yönteminde damara ait olmayan damar benzeri görüntüler morfolojik işlemler kullanılarak yok edilmiştir. Bu aşama bağlı bileşen analizi kullanılarak önce küçük nesneler silinmiş daha sonrada damardan kopuk küçük boşluklar doldurulmuştur. Uygulanan yöntemin başarı ölçütünü hesaplamak için Doğruluk Oranı ölçüsü kullanılmıştır. Uygulanan yöntem, DRIVE veri seti üzerinde hem test hem eğitim veri kümesi üzerinde denenmiş olup toplamda 40 görüntü üzerinde çalıştırılmıştır.</a:t>
            </a:r>
          </a:p>
        </p:txBody>
      </p:sp>
    </p:spTree>
    <p:extLst>
      <p:ext uri="{BB962C8B-B14F-4D97-AF65-F5344CB8AC3E}">
        <p14:creationId xmlns:p14="http://schemas.microsoft.com/office/powerpoint/2010/main" val="331017751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Başlık 1">
            <a:extLst>
              <a:ext uri="{FF2B5EF4-FFF2-40B4-BE49-F238E27FC236}">
                <a16:creationId xmlns:a16="http://schemas.microsoft.com/office/drawing/2014/main" id="{FACC809D-16FD-F40E-6111-DEB75BF802CA}"/>
              </a:ext>
            </a:extLst>
          </p:cNvPr>
          <p:cNvSpPr>
            <a:spLocks noGrp="1"/>
          </p:cNvSpPr>
          <p:nvPr>
            <p:ph type="title"/>
          </p:nvPr>
        </p:nvSpPr>
        <p:spPr>
          <a:xfrm>
            <a:off x="838200" y="669925"/>
            <a:ext cx="4508946" cy="1325563"/>
          </a:xfrm>
        </p:spPr>
        <p:txBody>
          <a:bodyPr anchor="b">
            <a:normAutofit/>
          </a:bodyPr>
          <a:lstStyle/>
          <a:p>
            <a:pPr algn="r"/>
            <a:r>
              <a:rPr lang="tr-TR">
                <a:solidFill>
                  <a:schemeClr val="bg1"/>
                </a:solidFill>
              </a:rPr>
              <a:t>5 Sonuçlar</a:t>
            </a:r>
          </a:p>
        </p:txBody>
      </p:sp>
      <p:cxnSp>
        <p:nvCxnSpPr>
          <p:cNvPr id="28" name="Straight Connector 27">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C023BEA9-6D02-AB62-C5CC-3DB494B28AC7}"/>
              </a:ext>
            </a:extLst>
          </p:cNvPr>
          <p:cNvSpPr>
            <a:spLocks noGrp="1"/>
          </p:cNvSpPr>
          <p:nvPr>
            <p:ph idx="1"/>
          </p:nvPr>
        </p:nvSpPr>
        <p:spPr>
          <a:xfrm>
            <a:off x="1392667" y="2398957"/>
            <a:ext cx="9406666" cy="3526144"/>
          </a:xfrm>
        </p:spPr>
        <p:txBody>
          <a:bodyPr>
            <a:normAutofit/>
          </a:bodyPr>
          <a:lstStyle/>
          <a:p>
            <a:pPr marL="0" indent="0">
              <a:buNone/>
            </a:pPr>
            <a:r>
              <a:rPr lang="tr-TR" sz="2000" dirty="0">
                <a:solidFill>
                  <a:schemeClr val="bg1"/>
                </a:solidFill>
              </a:rPr>
              <a:t>  Bu makalede, paylaşıma açık olarak sunulan DRIVE veri seti üzerinde morfolojik işlemlere dayalı bir damar iyileştirme yöntemi kullanılmıştır. Damar iyileştirme aşamasından sonra Çoklu Eşikleme, Bulanık Mantık Tabanlı Eşikleme ve Maksimum Eşikleme yöntemleri kullanılarak damar bölütlemesi yapılmıştır. Bu yöntem temelde morfolojik işlemlere dayanmış olsa da asıl amaç eşikleme algoritmalarının yöntem üzerindeki performanslarının karşılaştırılmasıdır. Eşikleme yöntemleri, doğası ne olursa olsun tüm veriler üzerinde kullanılabilir. Ancak, farklı eşikleme yöntemlerinin aynı iyileştirilmiş görüntü üzerinde farklı sonuçlar verdiği gözlemlenmiştir. </a:t>
            </a:r>
          </a:p>
        </p:txBody>
      </p:sp>
      <p:sp>
        <p:nvSpPr>
          <p:cNvPr id="30" name="Rectangle 29">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57071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Başlık 1">
            <a:extLst>
              <a:ext uri="{FF2B5EF4-FFF2-40B4-BE49-F238E27FC236}">
                <a16:creationId xmlns:a16="http://schemas.microsoft.com/office/drawing/2014/main" id="{73380420-6DE7-3449-AD4D-234BB5B0A517}"/>
              </a:ext>
            </a:extLst>
          </p:cNvPr>
          <p:cNvSpPr>
            <a:spLocks noGrp="1"/>
          </p:cNvSpPr>
          <p:nvPr>
            <p:ph type="title"/>
          </p:nvPr>
        </p:nvSpPr>
        <p:spPr>
          <a:xfrm>
            <a:off x="838200" y="669925"/>
            <a:ext cx="4508946" cy="1325563"/>
          </a:xfrm>
        </p:spPr>
        <p:txBody>
          <a:bodyPr anchor="b">
            <a:normAutofit/>
          </a:bodyPr>
          <a:lstStyle/>
          <a:p>
            <a:pPr algn="r"/>
            <a:r>
              <a:rPr lang="tr-TR" dirty="0">
                <a:solidFill>
                  <a:schemeClr val="bg1"/>
                </a:solidFill>
              </a:rPr>
              <a:t>Giriş</a:t>
            </a:r>
          </a:p>
        </p:txBody>
      </p:sp>
      <p:cxnSp>
        <p:nvCxnSpPr>
          <p:cNvPr id="31" name="Straight Connector 3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2CC86E5A-7E96-90EB-4A11-6671D03415D0}"/>
              </a:ext>
            </a:extLst>
          </p:cNvPr>
          <p:cNvSpPr>
            <a:spLocks noGrp="1"/>
          </p:cNvSpPr>
          <p:nvPr>
            <p:ph idx="1"/>
          </p:nvPr>
        </p:nvSpPr>
        <p:spPr>
          <a:xfrm>
            <a:off x="1392667" y="2398957"/>
            <a:ext cx="9406666" cy="3526144"/>
          </a:xfrm>
        </p:spPr>
        <p:txBody>
          <a:bodyPr>
            <a:normAutofit/>
          </a:bodyPr>
          <a:lstStyle/>
          <a:p>
            <a:pPr marL="0" indent="0">
              <a:buNone/>
            </a:pPr>
            <a:r>
              <a:rPr lang="tr-TR" sz="2000" dirty="0">
                <a:solidFill>
                  <a:schemeClr val="bg1"/>
                </a:solidFill>
              </a:rPr>
              <a:t> Diyabete bağlı retina bozuklukları kişilerde körlüğe sebep olan ve Diyabetik Retinopati (DR) olarak adlandırılan en önemli hastalıklardan biridir. Bu hastalığın erken teşhis edilmesi, kişilerde görme yetisinin kaybolmaması açısından önemlidir. DR hastalığının erken ve doğru teşhis edilmesi için retina damarlarının doğru bir şekilde bölütlenmesi gerekir. Retina görüntülerinin tespit edilmesi için bilgisayar destekli sistemler geliştirilmiştir. Literatürde retina damar bölütleme işlemi işin geleneksel yöntemler ve son zamanlarda popüler hale gelen derin öğrenme yöntemleri önerilmiştir. Derin öğrenme yöntemleri ile retina damar bölütleme sistemlerinin geliştirilmesi daha sağlam sonuçlar verir ancak donanım bağlılığı gerektirir. Ancak geleneksel yöntemler daha hızlı ve daha anlaşılabilir yöntemlerdir. Bu makalede geleneksel bir yöntem olan morfolojik tabanlı bir yöntem kullanılmıştır.</a:t>
            </a:r>
          </a:p>
          <a:p>
            <a:pPr marL="0" indent="0">
              <a:buNone/>
            </a:pPr>
            <a:endParaRPr lang="tr-TR" sz="2000" dirty="0">
              <a:solidFill>
                <a:schemeClr val="bg1"/>
              </a:solidFill>
            </a:endParaRPr>
          </a:p>
        </p:txBody>
      </p:sp>
      <p:sp>
        <p:nvSpPr>
          <p:cNvPr id="33" name="Rectangle 32">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7971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2A6B319F-86FE-4754-878E-06F0804D8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32385"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66" name="Rectangle 65">
            <a:extLst>
              <a:ext uri="{FF2B5EF4-FFF2-40B4-BE49-F238E27FC236}">
                <a16:creationId xmlns:a16="http://schemas.microsoft.com/office/drawing/2014/main" id="{DCF7D1B5-3477-499F-ACC5-2C8B07F4E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2385" y="0"/>
            <a:ext cx="3218914"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DCCB572-651E-0C5D-D331-4D4C66F3BD1B}"/>
              </a:ext>
            </a:extLst>
          </p:cNvPr>
          <p:cNvSpPr>
            <a:spLocks noGrp="1"/>
          </p:cNvSpPr>
          <p:nvPr>
            <p:ph type="title"/>
          </p:nvPr>
        </p:nvSpPr>
        <p:spPr>
          <a:xfrm>
            <a:off x="992206" y="1608667"/>
            <a:ext cx="2823275" cy="4501127"/>
          </a:xfrm>
        </p:spPr>
        <p:txBody>
          <a:bodyPr anchor="t">
            <a:normAutofit/>
          </a:bodyPr>
          <a:lstStyle/>
          <a:p>
            <a:pPr algn="r"/>
            <a:r>
              <a:rPr lang="tr-TR" sz="3200" dirty="0">
                <a:solidFill>
                  <a:srgbClr val="FFFFFF"/>
                </a:solidFill>
              </a:rPr>
              <a:t>Literatürde önerilen diğer yöntemler şöyledir:</a:t>
            </a:r>
            <a:br>
              <a:rPr lang="tr-TR" sz="3200" dirty="0">
                <a:solidFill>
                  <a:srgbClr val="FFFFFF"/>
                </a:solidFill>
              </a:rPr>
            </a:br>
            <a:endParaRPr lang="tr-TR" sz="3200" dirty="0">
              <a:solidFill>
                <a:srgbClr val="FFFFFF"/>
              </a:solidFill>
            </a:endParaRPr>
          </a:p>
        </p:txBody>
      </p:sp>
      <p:sp>
        <p:nvSpPr>
          <p:cNvPr id="6" name="Metin kutusu 5">
            <a:extLst>
              <a:ext uri="{FF2B5EF4-FFF2-40B4-BE49-F238E27FC236}">
                <a16:creationId xmlns:a16="http://schemas.microsoft.com/office/drawing/2014/main" id="{155F5312-8B1B-EE61-F0C7-FEB0646C30F4}"/>
              </a:ext>
            </a:extLst>
          </p:cNvPr>
          <p:cNvSpPr txBox="1"/>
          <p:nvPr/>
        </p:nvSpPr>
        <p:spPr>
          <a:xfrm>
            <a:off x="4410949" y="621983"/>
            <a:ext cx="3729754" cy="2831544"/>
          </a:xfrm>
          <a:prstGeom prst="rect">
            <a:avLst/>
          </a:prstGeom>
          <a:solidFill>
            <a:srgbClr val="26262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r>
              <a:rPr lang="tr-TR" sz="1600" dirty="0"/>
              <a:t>  </a:t>
            </a:r>
          </a:p>
          <a:p>
            <a:r>
              <a:rPr lang="tr-TR" sz="1600" dirty="0"/>
              <a:t>  </a:t>
            </a:r>
            <a:r>
              <a:rPr lang="tr-TR" sz="1600" dirty="0" err="1"/>
              <a:t>Soares</a:t>
            </a:r>
            <a:r>
              <a:rPr lang="tr-TR" sz="1600" dirty="0"/>
              <a:t> vd. tarafından retina görüntülerinin piksel parlaklık değerleri üzerinde faklı ölçeklerde </a:t>
            </a:r>
            <a:r>
              <a:rPr lang="tr-TR" sz="1600" dirty="0" err="1"/>
              <a:t>Gabor</a:t>
            </a:r>
            <a:r>
              <a:rPr lang="tr-TR" sz="1600" dirty="0"/>
              <a:t>-Dalgacık dönüşümü </a:t>
            </a:r>
            <a:r>
              <a:rPr lang="tr-TR" sz="1600" dirty="0" err="1"/>
              <a:t>uygulanmıştır.Elde</a:t>
            </a:r>
            <a:r>
              <a:rPr lang="tr-TR" sz="1600" dirty="0"/>
              <a:t> edilen farklı ölçekteki </a:t>
            </a:r>
            <a:r>
              <a:rPr lang="tr-TR" sz="1600" dirty="0" err="1"/>
              <a:t>GaborDalgacık</a:t>
            </a:r>
            <a:r>
              <a:rPr lang="tr-TR" sz="1600" dirty="0"/>
              <a:t> dönüşüm çıktıları özellik olarak kullanılmıştır. Daha sonra tüm görüntüye </a:t>
            </a:r>
            <a:r>
              <a:rPr lang="tr-TR" sz="1600" dirty="0" err="1"/>
              <a:t>Bayes</a:t>
            </a:r>
            <a:r>
              <a:rPr lang="tr-TR" sz="1600" dirty="0"/>
              <a:t> Sınıflandırıcı uygulanarak </a:t>
            </a:r>
            <a:r>
              <a:rPr lang="tr-TR" sz="1600" dirty="0" err="1"/>
              <a:t>fundus</a:t>
            </a:r>
            <a:r>
              <a:rPr lang="tr-TR" sz="1600" dirty="0"/>
              <a:t> görüntüleri damar ya da damar olmayan bölgelere ayrılmıştır.</a:t>
            </a:r>
          </a:p>
          <a:p>
            <a:endParaRPr lang="tr-TR" dirty="0"/>
          </a:p>
        </p:txBody>
      </p:sp>
      <p:sp>
        <p:nvSpPr>
          <p:cNvPr id="7" name="Metin kutusu 6">
            <a:extLst>
              <a:ext uri="{FF2B5EF4-FFF2-40B4-BE49-F238E27FC236}">
                <a16:creationId xmlns:a16="http://schemas.microsoft.com/office/drawing/2014/main" id="{7928895D-54B3-6283-25E6-E8EB6328DE79}"/>
              </a:ext>
            </a:extLst>
          </p:cNvPr>
          <p:cNvSpPr txBox="1"/>
          <p:nvPr/>
        </p:nvSpPr>
        <p:spPr>
          <a:xfrm>
            <a:off x="4410949" y="3685045"/>
            <a:ext cx="3729754" cy="2646878"/>
          </a:xfrm>
          <a:prstGeom prst="rect">
            <a:avLst/>
          </a:prstGeom>
          <a:solidFill>
            <a:srgbClr val="26262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r>
              <a:rPr lang="tr-TR" sz="1600" dirty="0"/>
              <a:t>  </a:t>
            </a:r>
          </a:p>
          <a:p>
            <a:r>
              <a:rPr lang="tr-TR" sz="1600" dirty="0"/>
              <a:t>  </a:t>
            </a:r>
            <a:r>
              <a:rPr lang="tr-TR" sz="1600" dirty="0" err="1"/>
              <a:t>Niemeijer</a:t>
            </a:r>
            <a:r>
              <a:rPr lang="tr-TR" sz="1600" dirty="0"/>
              <a:t> vd. , piksel sınıflandırma yöntemini önermişlerdir. Önerdikleri bu sistemde Matematiksel Morfoloji, Bölge Büyütme, Eşleştirilmiş Filtre ve Doğrulama Tabanlı Yerel Eşik yaklaşımı karşılaştırılmıştır.</a:t>
            </a:r>
          </a:p>
          <a:p>
            <a:endParaRPr lang="tr-TR" sz="1800" dirty="0"/>
          </a:p>
          <a:p>
            <a:endParaRPr lang="tr-TR" dirty="0"/>
          </a:p>
          <a:p>
            <a:endParaRPr lang="tr-TR" dirty="0"/>
          </a:p>
        </p:txBody>
      </p:sp>
      <p:sp>
        <p:nvSpPr>
          <p:cNvPr id="10" name="Metin kutusu 9">
            <a:extLst>
              <a:ext uri="{FF2B5EF4-FFF2-40B4-BE49-F238E27FC236}">
                <a16:creationId xmlns:a16="http://schemas.microsoft.com/office/drawing/2014/main" id="{3414DED5-6D46-8725-C8D7-E37BF4699409}"/>
              </a:ext>
            </a:extLst>
          </p:cNvPr>
          <p:cNvSpPr txBox="1"/>
          <p:nvPr/>
        </p:nvSpPr>
        <p:spPr>
          <a:xfrm>
            <a:off x="8271746" y="621983"/>
            <a:ext cx="3729754" cy="2831544"/>
          </a:xfrm>
          <a:prstGeom prst="rect">
            <a:avLst/>
          </a:prstGeom>
          <a:solidFill>
            <a:srgbClr val="26262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r>
              <a:rPr lang="tr-TR" sz="1600" dirty="0"/>
              <a:t>  </a:t>
            </a:r>
          </a:p>
          <a:p>
            <a:r>
              <a:rPr lang="tr-TR" sz="1600" dirty="0"/>
              <a:t>  Diego </a:t>
            </a:r>
            <a:r>
              <a:rPr lang="tr-TR" sz="1600" dirty="0" err="1"/>
              <a:t>Marín</a:t>
            </a:r>
            <a:r>
              <a:rPr lang="tr-TR" sz="1600" dirty="0"/>
              <a:t> vd. tarafından </a:t>
            </a:r>
            <a:r>
              <a:rPr lang="tr-TR" sz="1600" dirty="0" err="1"/>
              <a:t>fundus</a:t>
            </a:r>
            <a:r>
              <a:rPr lang="tr-TR" sz="1600" dirty="0"/>
              <a:t> görüntüsündeki her pikselden yedi boyutlu bir özellik vektörü çıkarılmıştır. Çıkarılan özellikler sinir ağı kullanılarak </a:t>
            </a:r>
            <a:r>
              <a:rPr lang="tr-TR" sz="1600" dirty="0" err="1"/>
              <a:t>sınıflandırılmıştır.Sınıflandırma</a:t>
            </a:r>
            <a:r>
              <a:rPr lang="tr-TR" sz="1600" dirty="0"/>
              <a:t> aşamasında öncelikle tespit edilen piksellerin boşlukları doldurulmuş, daha sonra hatalı tespit edilen damar pikselleri damar olmayan olarak yeniden sınıflandırılmıştır. </a:t>
            </a:r>
          </a:p>
          <a:p>
            <a:endParaRPr lang="tr-TR" dirty="0"/>
          </a:p>
        </p:txBody>
      </p:sp>
      <p:sp>
        <p:nvSpPr>
          <p:cNvPr id="11" name="Metin kutusu 10">
            <a:extLst>
              <a:ext uri="{FF2B5EF4-FFF2-40B4-BE49-F238E27FC236}">
                <a16:creationId xmlns:a16="http://schemas.microsoft.com/office/drawing/2014/main" id="{09A70656-77C6-ADED-3324-9809B339922C}"/>
              </a:ext>
            </a:extLst>
          </p:cNvPr>
          <p:cNvSpPr txBox="1"/>
          <p:nvPr/>
        </p:nvSpPr>
        <p:spPr>
          <a:xfrm>
            <a:off x="8271746" y="3685045"/>
            <a:ext cx="3729754" cy="2831544"/>
          </a:xfrm>
          <a:prstGeom prst="rect">
            <a:avLst/>
          </a:prstGeom>
          <a:solidFill>
            <a:srgbClr val="26262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r>
              <a:rPr lang="tr-TR" sz="1600" dirty="0"/>
              <a:t>  </a:t>
            </a:r>
          </a:p>
          <a:p>
            <a:r>
              <a:rPr lang="tr-TR" sz="1600" dirty="0"/>
              <a:t>  M. Elena Martinez-Perez vd.  tarafından </a:t>
            </a:r>
            <a:r>
              <a:rPr lang="tr-TR" sz="1600" dirty="0" err="1"/>
              <a:t>hessian</a:t>
            </a:r>
            <a:r>
              <a:rPr lang="tr-TR" sz="1600" dirty="0"/>
              <a:t> matrisinin özdeğer analizine dayanan bir çizgi geliştirme filtresi önerilmiştir. Daha sonra gradyan büyüklüğü ve temel eğrilik kullanılarak özellik çıkarılmıştır.  Bu iki özellik damar veya arka plan olarak sınıflandırılması için Bölge Büyütme yaklaşımında kullanılmıştır.</a:t>
            </a:r>
          </a:p>
          <a:p>
            <a:r>
              <a:rPr lang="tr-TR" sz="1600" dirty="0"/>
              <a:t> </a:t>
            </a:r>
          </a:p>
          <a:p>
            <a:endParaRPr lang="tr-TR" dirty="0"/>
          </a:p>
        </p:txBody>
      </p:sp>
    </p:spTree>
    <p:extLst>
      <p:ext uri="{BB962C8B-B14F-4D97-AF65-F5344CB8AC3E}">
        <p14:creationId xmlns:p14="http://schemas.microsoft.com/office/powerpoint/2010/main" val="384869647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2A6B319F-86FE-4754-878E-06F0804D8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32385" cy="6858000"/>
          </a:xfrm>
          <a:prstGeom prst="rect">
            <a:avLst/>
          </a:prstGeom>
          <a:solidFill>
            <a:schemeClr val="accent5">
              <a:alpha val="70000"/>
            </a:schemeClr>
          </a:solidFill>
          <a:ln>
            <a:noFill/>
          </a:ln>
        </p:spPr>
        <p:style>
          <a:lnRef idx="2">
            <a:schemeClr val="accent1">
              <a:shade val="50000"/>
            </a:schemeClr>
          </a:lnRef>
          <a:fillRef idx="1003">
            <a:schemeClr val="l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66" name="Rectangle 65">
            <a:extLst>
              <a:ext uri="{FF2B5EF4-FFF2-40B4-BE49-F238E27FC236}">
                <a16:creationId xmlns:a16="http://schemas.microsoft.com/office/drawing/2014/main" id="{DCF7D1B5-3477-499F-ACC5-2C8B07F4E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2385" y="0"/>
            <a:ext cx="3218914" cy="6858000"/>
          </a:xfrm>
          <a:prstGeom prst="rect">
            <a:avLst/>
          </a:prstGeom>
          <a:solidFill>
            <a:schemeClr val="accent5">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DCCB572-651E-0C5D-D331-4D4C66F3BD1B}"/>
              </a:ext>
            </a:extLst>
          </p:cNvPr>
          <p:cNvSpPr>
            <a:spLocks noGrp="1"/>
          </p:cNvSpPr>
          <p:nvPr>
            <p:ph type="title"/>
          </p:nvPr>
        </p:nvSpPr>
        <p:spPr>
          <a:xfrm>
            <a:off x="992206" y="1608667"/>
            <a:ext cx="2823275" cy="4501127"/>
          </a:xfrm>
        </p:spPr>
        <p:txBody>
          <a:bodyPr anchor="t">
            <a:normAutofit/>
          </a:bodyPr>
          <a:lstStyle/>
          <a:p>
            <a:pPr algn="r"/>
            <a:r>
              <a:rPr lang="tr-TR" sz="3200" dirty="0">
                <a:solidFill>
                  <a:srgbClr val="FFFFFF"/>
                </a:solidFill>
              </a:rPr>
              <a:t>Literatürde önerilen diğer yöntemler şöyledir:</a:t>
            </a:r>
            <a:br>
              <a:rPr lang="tr-TR" sz="3200" dirty="0">
                <a:solidFill>
                  <a:srgbClr val="FFFFFF"/>
                </a:solidFill>
              </a:rPr>
            </a:br>
            <a:endParaRPr lang="tr-TR" sz="3200" dirty="0">
              <a:solidFill>
                <a:srgbClr val="FFFFFF"/>
              </a:solidFill>
            </a:endParaRPr>
          </a:p>
        </p:txBody>
      </p:sp>
      <p:sp>
        <p:nvSpPr>
          <p:cNvPr id="3" name="İçerik Yer Tutucusu 2">
            <a:extLst>
              <a:ext uri="{FF2B5EF4-FFF2-40B4-BE49-F238E27FC236}">
                <a16:creationId xmlns:a16="http://schemas.microsoft.com/office/drawing/2014/main" id="{FF55A060-FCB8-27D1-2BC0-D631A9EDD996}"/>
              </a:ext>
            </a:extLst>
          </p:cNvPr>
          <p:cNvSpPr>
            <a:spLocks noGrp="1"/>
          </p:cNvSpPr>
          <p:nvPr>
            <p:ph sz="half" idx="1"/>
          </p:nvPr>
        </p:nvSpPr>
        <p:spPr>
          <a:xfrm>
            <a:off x="4410075" y="748206"/>
            <a:ext cx="3494810" cy="3009900"/>
          </a:xfrm>
          <a:solidFill>
            <a:srgbClr val="26262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dk1"/>
          </a:lnRef>
          <a:fillRef idx="1">
            <a:schemeClr val="lt1"/>
          </a:fillRef>
          <a:effectRef idx="0">
            <a:schemeClr val="dk1"/>
          </a:effectRef>
          <a:fontRef idx="minor">
            <a:schemeClr val="dk1"/>
          </a:fontRef>
        </p:style>
        <p:txBody>
          <a:bodyPr>
            <a:normAutofit lnSpcReduction="10000"/>
          </a:bodyPr>
          <a:lstStyle/>
          <a:p>
            <a:pPr marL="0" indent="0">
              <a:buNone/>
            </a:pPr>
            <a:endParaRPr lang="tr-TR" sz="1700" dirty="0">
              <a:solidFill>
                <a:schemeClr val="tx1"/>
              </a:solidFill>
            </a:endParaRPr>
          </a:p>
          <a:p>
            <a:pPr marL="0" indent="0">
              <a:buNone/>
            </a:pPr>
            <a:r>
              <a:rPr lang="tr-TR" sz="1700" dirty="0">
                <a:solidFill>
                  <a:schemeClr val="tx1"/>
                </a:solidFill>
              </a:rPr>
              <a:t>  </a:t>
            </a:r>
            <a:r>
              <a:rPr lang="tr-TR" sz="1700" dirty="0" err="1">
                <a:solidFill>
                  <a:schemeClr val="tx1"/>
                </a:solidFill>
              </a:rPr>
              <a:t>Sven</a:t>
            </a:r>
            <a:r>
              <a:rPr lang="tr-TR" sz="1700" dirty="0">
                <a:solidFill>
                  <a:schemeClr val="tx1"/>
                </a:solidFill>
              </a:rPr>
              <a:t> </a:t>
            </a:r>
            <a:r>
              <a:rPr lang="tr-TR" sz="1700" dirty="0" err="1">
                <a:solidFill>
                  <a:schemeClr val="tx1"/>
                </a:solidFill>
              </a:rPr>
              <a:t>Holm</a:t>
            </a:r>
            <a:r>
              <a:rPr lang="tr-TR" sz="1700" dirty="0">
                <a:solidFill>
                  <a:schemeClr val="tx1"/>
                </a:solidFill>
              </a:rPr>
              <a:t> vd. tarafından damar bölütleme için iki paralel yöntem önerilmiştir. Bu yöntemlerden ilki sadece </a:t>
            </a:r>
            <a:r>
              <a:rPr lang="tr-TR" sz="1700" dirty="0" err="1">
                <a:solidFill>
                  <a:schemeClr val="tx1"/>
                </a:solidFill>
              </a:rPr>
              <a:t>fundus</a:t>
            </a:r>
            <a:r>
              <a:rPr lang="tr-TR" sz="1700" dirty="0">
                <a:solidFill>
                  <a:schemeClr val="tx1"/>
                </a:solidFill>
              </a:rPr>
              <a:t> görüntünün piksel yoğunluğunu kullanarak damar ve damar olmayan pikselleri bölütlere ayırmaktadır. İkinci yöntem ise tamamen damar yoğunluğunu kullanarak </a:t>
            </a:r>
            <a:r>
              <a:rPr lang="tr-TR" sz="1700" dirty="0" err="1">
                <a:solidFill>
                  <a:schemeClr val="tx1"/>
                </a:solidFill>
              </a:rPr>
              <a:t>fundus</a:t>
            </a:r>
            <a:r>
              <a:rPr lang="tr-TR" sz="1700" dirty="0">
                <a:solidFill>
                  <a:schemeClr val="tx1"/>
                </a:solidFill>
              </a:rPr>
              <a:t> görüntülerinde yerel gürültüyü azaltıp damar bölütlemeyi sağlayan birkaç adımdan oluşmaktadır.</a:t>
            </a:r>
          </a:p>
          <a:p>
            <a:endParaRPr lang="tr-TR" sz="1600" dirty="0"/>
          </a:p>
        </p:txBody>
      </p:sp>
      <p:sp>
        <p:nvSpPr>
          <p:cNvPr id="4" name="İçerik Yer Tutucusu 3">
            <a:extLst>
              <a:ext uri="{FF2B5EF4-FFF2-40B4-BE49-F238E27FC236}">
                <a16:creationId xmlns:a16="http://schemas.microsoft.com/office/drawing/2014/main" id="{B170C5B4-E8A1-E119-15BE-2303786DA1B0}"/>
              </a:ext>
            </a:extLst>
          </p:cNvPr>
          <p:cNvSpPr>
            <a:spLocks noGrp="1"/>
          </p:cNvSpPr>
          <p:nvPr>
            <p:ph sz="half" idx="2"/>
          </p:nvPr>
        </p:nvSpPr>
        <p:spPr>
          <a:xfrm>
            <a:off x="8140703" y="748206"/>
            <a:ext cx="3494809" cy="3009899"/>
          </a:xfrm>
          <a:solidFill>
            <a:srgbClr val="26262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normAutofit lnSpcReduction="10000"/>
          </a:bodyPr>
          <a:lstStyle/>
          <a:p>
            <a:pPr marL="0" indent="0">
              <a:buNone/>
            </a:pPr>
            <a:endParaRPr lang="tr-TR" sz="1700" dirty="0"/>
          </a:p>
          <a:p>
            <a:pPr marL="0" indent="0">
              <a:buNone/>
            </a:pPr>
            <a:r>
              <a:rPr lang="tr-TR" sz="1700" dirty="0"/>
              <a:t>  </a:t>
            </a:r>
            <a:r>
              <a:rPr lang="tr-TR" sz="1700" dirty="0" err="1"/>
              <a:t>Jingliang</a:t>
            </a:r>
            <a:r>
              <a:rPr lang="tr-TR" sz="1700" dirty="0"/>
              <a:t> Zhao </a:t>
            </a:r>
            <a:r>
              <a:rPr lang="tr-TR" sz="1700" dirty="0" err="1"/>
              <a:t>vd.tarafından</a:t>
            </a:r>
            <a:r>
              <a:rPr lang="tr-TR" sz="1700" dirty="0"/>
              <a:t> öncelikli olarak </a:t>
            </a:r>
            <a:r>
              <a:rPr lang="tr-TR" sz="1700" dirty="0" err="1"/>
              <a:t>fundus</a:t>
            </a:r>
            <a:r>
              <a:rPr lang="tr-TR" sz="1700" dirty="0"/>
              <a:t> görüntüler üzerinde görüntü iyileştirilmesi yapılmıştır. İyileştirilmiş görüntüler üzerinde Süper Piksel (SLIC) yöntemi uygulanmış ve bölütleme gerçekleştirilmiştir. Ardından otomatik olarak seçilen düğüm noktalarından damar takibine başlanmış ve belirlenen durma kriterine ulaşıldığında takip işlemi sonlanmıştır.</a:t>
            </a:r>
          </a:p>
          <a:p>
            <a:endParaRPr lang="tr-TR" sz="1400" dirty="0"/>
          </a:p>
        </p:txBody>
      </p:sp>
      <p:sp>
        <p:nvSpPr>
          <p:cNvPr id="6" name="Metin kutusu 5">
            <a:extLst>
              <a:ext uri="{FF2B5EF4-FFF2-40B4-BE49-F238E27FC236}">
                <a16:creationId xmlns:a16="http://schemas.microsoft.com/office/drawing/2014/main" id="{313E47C8-D8AA-D864-E53F-81DCDD749533}"/>
              </a:ext>
            </a:extLst>
          </p:cNvPr>
          <p:cNvSpPr txBox="1"/>
          <p:nvPr/>
        </p:nvSpPr>
        <p:spPr>
          <a:xfrm>
            <a:off x="4410075" y="4017687"/>
            <a:ext cx="7225437" cy="1815882"/>
          </a:xfrm>
          <a:prstGeom prst="rect">
            <a:avLst/>
          </a:prstGeom>
          <a:solidFill>
            <a:srgbClr val="262626"/>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endParaRPr lang="tr-TR" sz="1600" dirty="0"/>
          </a:p>
          <a:p>
            <a:r>
              <a:rPr lang="tr-TR" sz="1600" dirty="0"/>
              <a:t>  </a:t>
            </a:r>
            <a:r>
              <a:rPr lang="tr-TR" sz="1600" dirty="0" err="1"/>
              <a:t>Chengzhang</a:t>
            </a:r>
            <a:r>
              <a:rPr lang="tr-TR" sz="1600" dirty="0"/>
              <a:t> Zhu vd. tarafından Aşırı Öğrenme Makinesine dayalı denetimli bir yöntem önerilmiştir. Bölütleme aşamasında, bölütleme görüntüsünden çıkarılan özellik vektörü eğitim aşamasında elde edilen sınıflandırıcının girişi olarak kullanılmıştır. Eğitim aşaması için, eğitim görüntüsünün her pikselinden bir özellik vektörü çıkarılmıştır. Sınıflandırıcının çıktısı, ikili retina damar bölütleme sonucu olmuştur.</a:t>
            </a:r>
          </a:p>
        </p:txBody>
      </p:sp>
    </p:spTree>
    <p:extLst>
      <p:ext uri="{BB962C8B-B14F-4D97-AF65-F5344CB8AC3E}">
        <p14:creationId xmlns:p14="http://schemas.microsoft.com/office/powerpoint/2010/main" val="85054669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3B kururlar bağlanıyor">
            <a:extLst>
              <a:ext uri="{FF2B5EF4-FFF2-40B4-BE49-F238E27FC236}">
                <a16:creationId xmlns:a16="http://schemas.microsoft.com/office/drawing/2014/main" id="{A5133EAF-B543-002B-7995-D3193C6C839D}"/>
              </a:ext>
            </a:extLst>
          </p:cNvPr>
          <p:cNvPicPr>
            <a:picLocks noChangeAspect="1"/>
          </p:cNvPicPr>
          <p:nvPr/>
        </p:nvPicPr>
        <p:blipFill rotWithShape="1">
          <a:blip r:embed="rId2"/>
          <a:srcRect l="16494" r="17255" b="-1"/>
          <a:stretch/>
        </p:blipFill>
        <p:spPr>
          <a:xfrm>
            <a:off x="5385391" y="10"/>
            <a:ext cx="6806609" cy="6857990"/>
          </a:xfrm>
          <a:prstGeom prst="rect">
            <a:avLst/>
          </a:prstGeom>
        </p:spPr>
      </p:pic>
      <p:sp>
        <p:nvSpPr>
          <p:cNvPr id="36" name="Freeform: Shape 35">
            <a:extLst>
              <a:ext uri="{FF2B5EF4-FFF2-40B4-BE49-F238E27FC236}">
                <a16:creationId xmlns:a16="http://schemas.microsoft.com/office/drawing/2014/main" id="{33CBE267-1877-479F-82F0-E4BAA5BCE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37577" cy="6858478"/>
          </a:xfrm>
          <a:custGeom>
            <a:avLst/>
            <a:gdLst>
              <a:gd name="connsiteX0" fmla="*/ 0 w 9737577"/>
              <a:gd name="connsiteY0" fmla="*/ 0 h 6858478"/>
              <a:gd name="connsiteX1" fmla="*/ 268876 w 9737577"/>
              <a:gd name="connsiteY1" fmla="*/ 0 h 6858478"/>
              <a:gd name="connsiteX2" fmla="*/ 1554480 w 9737577"/>
              <a:gd name="connsiteY2" fmla="*/ 0 h 6858478"/>
              <a:gd name="connsiteX3" fmla="*/ 5489397 w 9737577"/>
              <a:gd name="connsiteY3" fmla="*/ 0 h 6858478"/>
              <a:gd name="connsiteX4" fmla="*/ 6555625 w 9737577"/>
              <a:gd name="connsiteY4" fmla="*/ 0 h 6858478"/>
              <a:gd name="connsiteX5" fmla="*/ 6561202 w 9737577"/>
              <a:gd name="connsiteY5" fmla="*/ 0 h 6858478"/>
              <a:gd name="connsiteX6" fmla="*/ 9737577 w 9737577"/>
              <a:gd name="connsiteY6" fmla="*/ 6858478 h 6858478"/>
              <a:gd name="connsiteX7" fmla="*/ 2313022 w 9737577"/>
              <a:gd name="connsiteY7" fmla="*/ 6858478 h 6858478"/>
              <a:gd name="connsiteX8" fmla="*/ 2313282 w 9737577"/>
              <a:gd name="connsiteY8" fmla="*/ 6857916 h 6858478"/>
              <a:gd name="connsiteX9" fmla="*/ 1554480 w 9737577"/>
              <a:gd name="connsiteY9" fmla="*/ 6857916 h 6858478"/>
              <a:gd name="connsiteX10" fmla="*/ 1554480 w 9737577"/>
              <a:gd name="connsiteY10" fmla="*/ 6858000 h 6858478"/>
              <a:gd name="connsiteX11" fmla="*/ 0 w 9737577"/>
              <a:gd name="connsiteY11"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37577" h="6858478">
                <a:moveTo>
                  <a:pt x="0" y="0"/>
                </a:moveTo>
                <a:lnTo>
                  <a:pt x="268876" y="0"/>
                </a:lnTo>
                <a:lnTo>
                  <a:pt x="1554480" y="0"/>
                </a:lnTo>
                <a:lnTo>
                  <a:pt x="5489397" y="0"/>
                </a:lnTo>
                <a:lnTo>
                  <a:pt x="6555625" y="0"/>
                </a:lnTo>
                <a:lnTo>
                  <a:pt x="6561202" y="0"/>
                </a:lnTo>
                <a:lnTo>
                  <a:pt x="9737577" y="6858478"/>
                </a:lnTo>
                <a:lnTo>
                  <a:pt x="2313022" y="6858478"/>
                </a:lnTo>
                <a:lnTo>
                  <a:pt x="2313282" y="6857916"/>
                </a:lnTo>
                <a:lnTo>
                  <a:pt x="1554480" y="6857916"/>
                </a:lnTo>
                <a:lnTo>
                  <a:pt x="1554480"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Freeform: Shape 37">
            <a:extLst>
              <a:ext uri="{FF2B5EF4-FFF2-40B4-BE49-F238E27FC236}">
                <a16:creationId xmlns:a16="http://schemas.microsoft.com/office/drawing/2014/main" id="{F2EA12E3-1C9E-43D7-ABCC-C16A6ED4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08951" cy="6858478"/>
          </a:xfrm>
          <a:custGeom>
            <a:avLst/>
            <a:gdLst>
              <a:gd name="connsiteX0" fmla="*/ 0 w 9308951"/>
              <a:gd name="connsiteY0" fmla="*/ 0 h 6858478"/>
              <a:gd name="connsiteX1" fmla="*/ 838200 w 9308951"/>
              <a:gd name="connsiteY1" fmla="*/ 0 h 6858478"/>
              <a:gd name="connsiteX2" fmla="*/ 838200 w 9308951"/>
              <a:gd name="connsiteY2" fmla="*/ 479 h 6858478"/>
              <a:gd name="connsiteX3" fmla="*/ 1230899 w 9308951"/>
              <a:gd name="connsiteY3" fmla="*/ 479 h 6858478"/>
              <a:gd name="connsiteX4" fmla="*/ 1230899 w 9308951"/>
              <a:gd name="connsiteY4" fmla="*/ 0 h 6858478"/>
              <a:gd name="connsiteX5" fmla="*/ 5060771 w 9308951"/>
              <a:gd name="connsiteY5" fmla="*/ 0 h 6858478"/>
              <a:gd name="connsiteX6" fmla="*/ 6126999 w 9308951"/>
              <a:gd name="connsiteY6" fmla="*/ 0 h 6858478"/>
              <a:gd name="connsiteX7" fmla="*/ 6132576 w 9308951"/>
              <a:gd name="connsiteY7" fmla="*/ 0 h 6858478"/>
              <a:gd name="connsiteX8" fmla="*/ 9308951 w 9308951"/>
              <a:gd name="connsiteY8" fmla="*/ 6858478 h 6858478"/>
              <a:gd name="connsiteX9" fmla="*/ 1884396 w 9308951"/>
              <a:gd name="connsiteY9" fmla="*/ 6858478 h 6858478"/>
              <a:gd name="connsiteX10" fmla="*/ 1884656 w 9308951"/>
              <a:gd name="connsiteY10" fmla="*/ 6857916 h 6858478"/>
              <a:gd name="connsiteX11" fmla="*/ 1230899 w 9308951"/>
              <a:gd name="connsiteY11" fmla="*/ 6857916 h 6858478"/>
              <a:gd name="connsiteX12" fmla="*/ 1230899 w 9308951"/>
              <a:gd name="connsiteY12" fmla="*/ 6858478 h 6858478"/>
              <a:gd name="connsiteX13" fmla="*/ 651890 w 9308951"/>
              <a:gd name="connsiteY13" fmla="*/ 6858478 h 6858478"/>
              <a:gd name="connsiteX14" fmla="*/ 651890 w 9308951"/>
              <a:gd name="connsiteY14" fmla="*/ 6858000 h 6858478"/>
              <a:gd name="connsiteX15" fmla="*/ 0 w 9308951"/>
              <a:gd name="connsiteY15"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08951" h="6858478">
                <a:moveTo>
                  <a:pt x="0" y="0"/>
                </a:moveTo>
                <a:lnTo>
                  <a:pt x="838200" y="0"/>
                </a:lnTo>
                <a:lnTo>
                  <a:pt x="838200" y="479"/>
                </a:lnTo>
                <a:lnTo>
                  <a:pt x="1230899" y="479"/>
                </a:lnTo>
                <a:lnTo>
                  <a:pt x="1230899" y="0"/>
                </a:lnTo>
                <a:lnTo>
                  <a:pt x="5060771" y="0"/>
                </a:lnTo>
                <a:lnTo>
                  <a:pt x="6126999" y="0"/>
                </a:lnTo>
                <a:lnTo>
                  <a:pt x="6132576" y="0"/>
                </a:lnTo>
                <a:lnTo>
                  <a:pt x="9308951" y="6858478"/>
                </a:lnTo>
                <a:lnTo>
                  <a:pt x="1884396" y="6858478"/>
                </a:lnTo>
                <a:lnTo>
                  <a:pt x="1884656" y="6857916"/>
                </a:lnTo>
                <a:lnTo>
                  <a:pt x="1230899" y="6857916"/>
                </a:lnTo>
                <a:lnTo>
                  <a:pt x="1230899" y="6858478"/>
                </a:lnTo>
                <a:lnTo>
                  <a:pt x="651890" y="6858478"/>
                </a:lnTo>
                <a:lnTo>
                  <a:pt x="651890"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4E7A395E-F61F-6654-3743-BFACD8DCE44D}"/>
              </a:ext>
            </a:extLst>
          </p:cNvPr>
          <p:cNvSpPr>
            <a:spLocks noGrp="1"/>
          </p:cNvSpPr>
          <p:nvPr>
            <p:ph idx="1"/>
          </p:nvPr>
        </p:nvSpPr>
        <p:spPr>
          <a:xfrm>
            <a:off x="421501" y="413146"/>
            <a:ext cx="5769749" cy="6349603"/>
          </a:xfrm>
        </p:spPr>
        <p:txBody>
          <a:bodyPr>
            <a:normAutofit fontScale="92500" lnSpcReduction="20000"/>
          </a:bodyPr>
          <a:lstStyle/>
          <a:p>
            <a:pPr marL="0" indent="0">
              <a:buNone/>
            </a:pPr>
            <a:r>
              <a:rPr lang="tr-TR" sz="2200" dirty="0"/>
              <a:t>  Retinanın oksijensiz kalması sonucu retinada istenmeyen yeni damarlar oluşur. Bu damarlar hassas bir yapıda olup DR hastalığının habercisidir. Bu istenmeyen damarları tespit etmek için retina damar ağ yapısının bilinmesi gerekir. Bu makalede, retina damar ağ yapısını otomatik olarak </a:t>
            </a:r>
            <a:r>
              <a:rPr lang="tr-TR" sz="2200" dirty="0" err="1"/>
              <a:t>bölütleyen</a:t>
            </a:r>
            <a:r>
              <a:rPr lang="tr-TR" sz="2200" dirty="0"/>
              <a:t> morfolojik tabanlı bir yöntem önerilmiştir. Bu yöntemde:</a:t>
            </a:r>
          </a:p>
          <a:p>
            <a:r>
              <a:rPr lang="tr-TR" sz="2200" dirty="0"/>
              <a:t>İlk önce RGB renk uzayındaki görüntüler gri ölçekli görüntülere dönüştürülmüştür.</a:t>
            </a:r>
          </a:p>
          <a:p>
            <a:r>
              <a:rPr lang="tr-TR" sz="2200" dirty="0"/>
              <a:t>Daha sonra, gri ölçekli görüntünün tersi üzerinde üst-şapka, alt-şapka ve morfolojik açma yöntemi uygulanmıştır</a:t>
            </a:r>
          </a:p>
          <a:p>
            <a:pPr marL="0" indent="0">
              <a:buNone/>
            </a:pPr>
            <a:r>
              <a:rPr lang="tr-TR" sz="2200" dirty="0"/>
              <a:t>  Morfolojik üst ve alt şapka yöntemin kullanılması ile retina damalarının belirginleştirilmesi sağlanmıştır.</a:t>
            </a:r>
          </a:p>
          <a:p>
            <a:pPr marL="0" indent="0">
              <a:buNone/>
            </a:pPr>
            <a:r>
              <a:rPr lang="tr-TR" sz="2200" dirty="0"/>
              <a:t>  Belirginleştirilmiş retina görüntülerini </a:t>
            </a:r>
            <a:r>
              <a:rPr lang="tr-TR" sz="2200" dirty="0" err="1"/>
              <a:t>bölütlemek</a:t>
            </a:r>
            <a:r>
              <a:rPr lang="tr-TR" sz="2200" dirty="0"/>
              <a:t> için üç farklı eşikleme yöntemi kullanılmıştır:</a:t>
            </a:r>
          </a:p>
          <a:p>
            <a:r>
              <a:rPr lang="tr-TR" sz="2200" dirty="0"/>
              <a:t>Çoklu Eşikleme yöntemi</a:t>
            </a:r>
          </a:p>
          <a:p>
            <a:r>
              <a:rPr lang="pt-BR" sz="2200" dirty="0"/>
              <a:t>Maksimum Entropi Tabanlı Eşikleme yöntemi</a:t>
            </a:r>
            <a:endParaRPr lang="tr-TR" sz="2200" dirty="0"/>
          </a:p>
          <a:p>
            <a:r>
              <a:rPr lang="tr-TR" sz="2200" dirty="0"/>
              <a:t>Bulanık Kümeleme Tabanlı Eşikleme</a:t>
            </a:r>
          </a:p>
          <a:p>
            <a:pPr marL="0" indent="0">
              <a:buNone/>
            </a:pPr>
            <a:r>
              <a:rPr lang="tr-TR" sz="2200" dirty="0"/>
              <a:t>  Önerilen yöntem literatürdeki diğer geleneksel yöntemlerle de kıyaslanabilir olması için halka açık olarak sunulan DRIVE veri seti üzerinde test edilmiştir.</a:t>
            </a:r>
          </a:p>
          <a:p>
            <a:pPr marL="0" indent="0">
              <a:buNone/>
            </a:pPr>
            <a:endParaRPr lang="tr-TR" sz="2000" dirty="0"/>
          </a:p>
          <a:p>
            <a:endParaRPr lang="tr-TR" sz="1300" dirty="0"/>
          </a:p>
        </p:txBody>
      </p:sp>
    </p:spTree>
    <p:extLst>
      <p:ext uri="{BB962C8B-B14F-4D97-AF65-F5344CB8AC3E}">
        <p14:creationId xmlns:p14="http://schemas.microsoft.com/office/powerpoint/2010/main" val="307046084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Rectangle 229">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Başlık 1">
            <a:extLst>
              <a:ext uri="{FF2B5EF4-FFF2-40B4-BE49-F238E27FC236}">
                <a16:creationId xmlns:a16="http://schemas.microsoft.com/office/drawing/2014/main" id="{FFA1FE6C-27B9-F952-F36D-3721F524C84B}"/>
              </a:ext>
            </a:extLst>
          </p:cNvPr>
          <p:cNvSpPr>
            <a:spLocks noGrp="1"/>
          </p:cNvSpPr>
          <p:nvPr>
            <p:ph type="title"/>
          </p:nvPr>
        </p:nvSpPr>
        <p:spPr>
          <a:xfrm>
            <a:off x="833098" y="261019"/>
            <a:ext cx="10520702" cy="1325563"/>
          </a:xfrm>
        </p:spPr>
        <p:txBody>
          <a:bodyPr>
            <a:normAutofit/>
          </a:bodyPr>
          <a:lstStyle/>
          <a:p>
            <a:r>
              <a:rPr lang="tr-TR" dirty="0"/>
              <a:t>2 Materyal ve Metot</a:t>
            </a:r>
          </a:p>
        </p:txBody>
      </p:sp>
      <p:sp>
        <p:nvSpPr>
          <p:cNvPr id="3" name="İçerik Yer Tutucusu 2">
            <a:extLst>
              <a:ext uri="{FF2B5EF4-FFF2-40B4-BE49-F238E27FC236}">
                <a16:creationId xmlns:a16="http://schemas.microsoft.com/office/drawing/2014/main" id="{570D0C1A-CAB3-6EC5-F831-E6882E6AF439}"/>
              </a:ext>
            </a:extLst>
          </p:cNvPr>
          <p:cNvSpPr>
            <a:spLocks noGrp="1"/>
          </p:cNvSpPr>
          <p:nvPr>
            <p:ph idx="1"/>
          </p:nvPr>
        </p:nvSpPr>
        <p:spPr>
          <a:xfrm>
            <a:off x="833098" y="1386806"/>
            <a:ext cx="10948554" cy="5210175"/>
          </a:xfrm>
        </p:spPr>
        <p:txBody>
          <a:bodyPr>
            <a:normAutofit/>
          </a:bodyPr>
          <a:lstStyle/>
          <a:p>
            <a:pPr marL="0" indent="0">
              <a:buNone/>
            </a:pPr>
            <a:r>
              <a:rPr lang="tr-TR" dirty="0"/>
              <a:t>Morfolojik işlemler </a:t>
            </a:r>
          </a:p>
          <a:p>
            <a:r>
              <a:rPr lang="tr-TR" sz="2000" dirty="0"/>
              <a:t>  Morfolojik işlemlerin temel amacı, görüntünün temel özelliklerini korumak ve görüntüyü basitleştirmektir. Bu çalışmada, üst-şapka ve alt-şapka dönüşümleri kan damarlarına belirginlik kazandırmak için kullanılır. Üst şapka dönüşümü, bir giriş görüntüsüne morfolojik açma işlemi uygulandıktan sonra uygulama sonucunun orijinal giriş görüntüsünden çıkarılması işlemidir.</a:t>
            </a:r>
          </a:p>
          <a:p>
            <a:r>
              <a:rPr lang="tr-TR" sz="2000" dirty="0"/>
              <a:t>  Denklem (1) 'e göre, açma operatörü görüntünün arka planına etki ettiğinden, üst-şapka dönüşümünün görüntünün arka planını çıkarması beklenir. Bu dönüşüm, yüksek geçirgen bir filtre gibi davranır ve görüntünün maskeden daha küçük olan parlak alanlarını çıkarır.</a:t>
            </a:r>
          </a:p>
          <a:p>
            <a:r>
              <a:rPr lang="tr-TR" sz="2000" dirty="0"/>
              <a:t>  Denklem (2) 'ye göre, alt-şapka dönüşümü görüntünün arka planını etkiler ve görüntünün arka plandaki maskeden daha küçük olan bazı karanlık alanları üzerinde etkili olur. Parlak alanları (açma operatörünün sonuçları) görüntüye eklemek ve karanlık alanları (kapama operatörünün sonuçları) görüntüden çıkarmak mümkündür. Sonuç olarak, aydınlık ve karanlık alanlar arasındaki kontrastta bir iyileşme olacaktır.</a:t>
            </a:r>
          </a:p>
          <a:p>
            <a:endParaRPr lang="tr-TR" sz="1300" dirty="0"/>
          </a:p>
        </p:txBody>
      </p:sp>
      <p:pic>
        <p:nvPicPr>
          <p:cNvPr id="7" name="Resim 6">
            <a:extLst>
              <a:ext uri="{FF2B5EF4-FFF2-40B4-BE49-F238E27FC236}">
                <a16:creationId xmlns:a16="http://schemas.microsoft.com/office/drawing/2014/main" id="{D3B85712-8AB4-84AC-ADB8-7BF22C0AF574}"/>
              </a:ext>
            </a:extLst>
          </p:cNvPr>
          <p:cNvPicPr>
            <a:picLocks noChangeAspect="1"/>
          </p:cNvPicPr>
          <p:nvPr/>
        </p:nvPicPr>
        <p:blipFill>
          <a:blip r:embed="rId2"/>
          <a:stretch>
            <a:fillRect/>
          </a:stretch>
        </p:blipFill>
        <p:spPr>
          <a:xfrm>
            <a:off x="7179252" y="5502609"/>
            <a:ext cx="4898448" cy="1224881"/>
          </a:xfrm>
          <a:prstGeom prst="rect">
            <a:avLst/>
          </a:prstGeom>
          <a:solidFill>
            <a:srgbClr val="FFFFFF">
              <a:shade val="85000"/>
            </a:srgbClr>
          </a:solidFill>
          <a:ln w="8890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8192971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2" name="Rectangle 375">
            <a:extLst>
              <a:ext uri="{FF2B5EF4-FFF2-40B4-BE49-F238E27FC236}">
                <a16:creationId xmlns:a16="http://schemas.microsoft.com/office/drawing/2014/main" id="{9CE0A68D-28EF-49D9-B84B-5DAB387149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a:extLst>
              <a:ext uri="{FF2B5EF4-FFF2-40B4-BE49-F238E27FC236}">
                <a16:creationId xmlns:a16="http://schemas.microsoft.com/office/drawing/2014/main" id="{B2068B5F-C5B4-65D4-20FE-1C194DB917C2}"/>
              </a:ext>
            </a:extLst>
          </p:cNvPr>
          <p:cNvPicPr>
            <a:picLocks noChangeAspect="1"/>
          </p:cNvPicPr>
          <p:nvPr/>
        </p:nvPicPr>
        <p:blipFill>
          <a:blip r:embed="rId2"/>
          <a:stretch>
            <a:fillRect/>
          </a:stretch>
        </p:blipFill>
        <p:spPr>
          <a:xfrm>
            <a:off x="3955753" y="5408490"/>
            <a:ext cx="3886199" cy="1317257"/>
          </a:xfrm>
          <a:prstGeom prst="rect">
            <a:avLst/>
          </a:prstGeom>
        </p:spPr>
      </p:pic>
      <p:sp>
        <p:nvSpPr>
          <p:cNvPr id="383" name="Rectangle 377">
            <a:extLst>
              <a:ext uri="{FF2B5EF4-FFF2-40B4-BE49-F238E27FC236}">
                <a16:creationId xmlns:a16="http://schemas.microsoft.com/office/drawing/2014/main" id="{1FA0C3DC-24DE-44E3-9D41-CAA5F3B20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16208" y="0"/>
            <a:ext cx="4775791" cy="6857999"/>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1E54EA29-9A49-8ED8-0522-FF8CBCE1FA8F}"/>
              </a:ext>
            </a:extLst>
          </p:cNvPr>
          <p:cNvSpPr>
            <a:spLocks noGrp="1"/>
          </p:cNvSpPr>
          <p:nvPr>
            <p:ph idx="1"/>
          </p:nvPr>
        </p:nvSpPr>
        <p:spPr>
          <a:xfrm>
            <a:off x="533399" y="389509"/>
            <a:ext cx="11544301" cy="5310963"/>
          </a:xfrm>
        </p:spPr>
        <p:txBody>
          <a:bodyPr anchor="ctr">
            <a:normAutofit/>
          </a:bodyPr>
          <a:lstStyle/>
          <a:p>
            <a:pPr marL="0" indent="0">
              <a:buNone/>
            </a:pPr>
            <a:r>
              <a:rPr lang="tr-TR" dirty="0">
                <a:solidFill>
                  <a:schemeClr val="bg1"/>
                </a:solidFill>
              </a:rPr>
              <a:t>Eşikleme yöntemleri </a:t>
            </a:r>
          </a:p>
          <a:p>
            <a:pPr marL="0" indent="0">
              <a:buNone/>
            </a:pPr>
            <a:r>
              <a:rPr lang="tr-TR" sz="2000" dirty="0">
                <a:solidFill>
                  <a:schemeClr val="bg1"/>
                </a:solidFill>
              </a:rPr>
              <a:t>  Görüntü eşikleme sadeliği ve sağlamlığı nedeni ile en sık kullanılan görüntü bölütleme yöntemlerinden biridir. Eşikleme işlemi, gri ölçekli bir görünün yoğunluk seviyesine göre sınıflara ayrıldığı bir işlemdir.</a:t>
            </a:r>
          </a:p>
          <a:p>
            <a:r>
              <a:rPr lang="tr-TR" sz="2000" dirty="0">
                <a:solidFill>
                  <a:schemeClr val="bg1"/>
                </a:solidFill>
              </a:rPr>
              <a:t>Çok seviyeli eşikleme </a:t>
            </a:r>
          </a:p>
          <a:p>
            <a:pPr marL="0" indent="0">
              <a:buNone/>
            </a:pPr>
            <a:r>
              <a:rPr lang="tr-TR" sz="2000" dirty="0">
                <a:solidFill>
                  <a:schemeClr val="bg1"/>
                </a:solidFill>
              </a:rPr>
              <a:t>     Gri ölçekli görüntüyü birkaç farklı bölgeye ayırabilen bir işlemdir.</a:t>
            </a:r>
          </a:p>
          <a:p>
            <a:r>
              <a:rPr lang="tr-TR" sz="2000" dirty="0">
                <a:solidFill>
                  <a:schemeClr val="bg1"/>
                </a:solidFill>
              </a:rPr>
              <a:t>Maksimum entropi tabanlı eşikleme</a:t>
            </a:r>
          </a:p>
          <a:p>
            <a:pPr marL="0" indent="0">
              <a:buNone/>
            </a:pPr>
            <a:r>
              <a:rPr lang="tr-TR" sz="2000" dirty="0">
                <a:solidFill>
                  <a:schemeClr val="bg1"/>
                </a:solidFill>
              </a:rPr>
              <a:t>     Bu yönteme göre, bir görüntüdeki yoğunluk değerlerinin olasılık dağılımına katkı veren ön ve arka plan görüntüsüne ait entropi değerleri ayrı ayrı hesaplanır ve toplamları maksimize edilir. Ardından, entropinin toplamını maksimize eden bir optimum eşik değeri hesaplanır.</a:t>
            </a:r>
          </a:p>
          <a:p>
            <a:r>
              <a:rPr lang="tr-TR" sz="2000" dirty="0">
                <a:solidFill>
                  <a:schemeClr val="bg1"/>
                </a:solidFill>
              </a:rPr>
              <a:t>Bulanık mantık tabanlı eşikleme</a:t>
            </a:r>
          </a:p>
          <a:p>
            <a:pPr marL="0" indent="0">
              <a:buNone/>
            </a:pPr>
            <a:r>
              <a:rPr lang="tr-TR" sz="2000" dirty="0">
                <a:solidFill>
                  <a:schemeClr val="bg1"/>
                </a:solidFill>
              </a:rPr>
              <a:t>     Bulanık kümeleme bir yumuşak kümeleme tekniğidir. Bu kümeleme yöntemi, nesnelerin kümelere olan aitliğini ifade etmek için bir derece kavramı kullanır.</a:t>
            </a:r>
          </a:p>
          <a:p>
            <a:pPr marL="0" indent="0">
              <a:buNone/>
            </a:pPr>
            <a:endParaRPr lang="tr-TR" sz="1300" dirty="0">
              <a:solidFill>
                <a:schemeClr val="bg1"/>
              </a:solidFill>
            </a:endParaRPr>
          </a:p>
        </p:txBody>
      </p:sp>
    </p:spTree>
    <p:extLst>
      <p:ext uri="{BB962C8B-B14F-4D97-AF65-F5344CB8AC3E}">
        <p14:creationId xmlns:p14="http://schemas.microsoft.com/office/powerpoint/2010/main" val="2280122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2C0460A-44D1-8BA8-8DA4-0D671502BD1F}"/>
              </a:ext>
            </a:extLst>
          </p:cNvPr>
          <p:cNvSpPr>
            <a:spLocks noGrp="1"/>
          </p:cNvSpPr>
          <p:nvPr>
            <p:ph type="title"/>
          </p:nvPr>
        </p:nvSpPr>
        <p:spPr>
          <a:xfrm>
            <a:off x="638175" y="550043"/>
            <a:ext cx="10515600" cy="1325563"/>
          </a:xfrm>
        </p:spPr>
        <p:txBody>
          <a:bodyPr>
            <a:normAutofit/>
          </a:bodyPr>
          <a:lstStyle/>
          <a:p>
            <a:r>
              <a:rPr lang="tr-TR" dirty="0">
                <a:solidFill>
                  <a:schemeClr val="bg1"/>
                </a:solidFill>
              </a:rPr>
              <a:t>3 Kullanılan Yöntem</a:t>
            </a:r>
          </a:p>
        </p:txBody>
      </p:sp>
      <p:sp>
        <p:nvSpPr>
          <p:cNvPr id="3" name="İçerik Yer Tutucusu 2">
            <a:extLst>
              <a:ext uri="{FF2B5EF4-FFF2-40B4-BE49-F238E27FC236}">
                <a16:creationId xmlns:a16="http://schemas.microsoft.com/office/drawing/2014/main" id="{6D992CB6-DE97-DF2F-77B3-CC07A7DDFC49}"/>
              </a:ext>
            </a:extLst>
          </p:cNvPr>
          <p:cNvSpPr>
            <a:spLocks noGrp="1"/>
          </p:cNvSpPr>
          <p:nvPr>
            <p:ph idx="1"/>
          </p:nvPr>
        </p:nvSpPr>
        <p:spPr>
          <a:xfrm>
            <a:off x="638175" y="1875606"/>
            <a:ext cx="10515600" cy="1974850"/>
          </a:xfrm>
        </p:spPr>
        <p:txBody>
          <a:bodyPr/>
          <a:lstStyle/>
          <a:p>
            <a:pPr marL="0" indent="0">
              <a:buNone/>
            </a:pPr>
            <a:r>
              <a:rPr lang="tr-TR" sz="2000" dirty="0">
                <a:solidFill>
                  <a:schemeClr val="bg1"/>
                </a:solidFill>
              </a:rPr>
              <a:t>  Önerilen yöntemde, veri setinde bulunan </a:t>
            </a:r>
            <a:r>
              <a:rPr lang="tr-TR" sz="2000" dirty="0" err="1">
                <a:solidFill>
                  <a:schemeClr val="bg1"/>
                </a:solidFill>
              </a:rPr>
              <a:t>fundus</a:t>
            </a:r>
            <a:r>
              <a:rPr lang="tr-TR" sz="2000" dirty="0">
                <a:solidFill>
                  <a:schemeClr val="bg1"/>
                </a:solidFill>
              </a:rPr>
              <a:t> görüntülerine ait damarların bölütlenmesi sağlanmıştır. Öncelikle, veri setinde bulunan görüntüler RGB renk uzayından gri ölçekli görüntülere dönüştürülür. Gri ölçekli görüntülerin tersi üzerinde önerilen sistem uygulanır</a:t>
            </a:r>
          </a:p>
          <a:p>
            <a:endParaRPr lang="tr-TR" dirty="0"/>
          </a:p>
        </p:txBody>
      </p:sp>
      <p:pic>
        <p:nvPicPr>
          <p:cNvPr id="5" name="Resim 4">
            <a:extLst>
              <a:ext uri="{FF2B5EF4-FFF2-40B4-BE49-F238E27FC236}">
                <a16:creationId xmlns:a16="http://schemas.microsoft.com/office/drawing/2014/main" id="{3E37554B-5CE9-BF2C-6AF5-6148614061AB}"/>
              </a:ext>
            </a:extLst>
          </p:cNvPr>
          <p:cNvPicPr>
            <a:picLocks noChangeAspect="1"/>
          </p:cNvPicPr>
          <p:nvPr/>
        </p:nvPicPr>
        <p:blipFill>
          <a:blip r:embed="rId2"/>
          <a:stretch>
            <a:fillRect/>
          </a:stretch>
        </p:blipFill>
        <p:spPr>
          <a:xfrm>
            <a:off x="7676736" y="3356854"/>
            <a:ext cx="4296947" cy="2152236"/>
          </a:xfrm>
          <a:prstGeom prst="rect">
            <a:avLst/>
          </a:prstGeom>
        </p:spPr>
      </p:pic>
      <p:sp>
        <p:nvSpPr>
          <p:cNvPr id="6" name="Metin kutusu 5">
            <a:extLst>
              <a:ext uri="{FF2B5EF4-FFF2-40B4-BE49-F238E27FC236}">
                <a16:creationId xmlns:a16="http://schemas.microsoft.com/office/drawing/2014/main" id="{DC08D46E-2A7B-495E-743B-5D943553C016}"/>
              </a:ext>
            </a:extLst>
          </p:cNvPr>
          <p:cNvSpPr txBox="1"/>
          <p:nvPr/>
        </p:nvSpPr>
        <p:spPr>
          <a:xfrm>
            <a:off x="638175" y="3201169"/>
            <a:ext cx="6838536" cy="2646878"/>
          </a:xfrm>
          <a:prstGeom prst="rect">
            <a:avLst/>
          </a:prstGeom>
          <a:noFill/>
        </p:spPr>
        <p:txBody>
          <a:bodyPr wrap="square" rtlCol="0">
            <a:spAutoFit/>
          </a:bodyPr>
          <a:lstStyle/>
          <a:p>
            <a:pPr marL="0" indent="0">
              <a:buNone/>
            </a:pPr>
            <a:r>
              <a:rPr lang="tr-TR" sz="2800" dirty="0">
                <a:solidFill>
                  <a:schemeClr val="bg1"/>
                </a:solidFill>
              </a:rPr>
              <a:t>Veri Seti </a:t>
            </a:r>
          </a:p>
          <a:p>
            <a:r>
              <a:rPr lang="tr-TR" sz="2000" dirty="0">
                <a:solidFill>
                  <a:schemeClr val="bg1"/>
                </a:solidFill>
              </a:rPr>
              <a:t>  Önerilen yöntem diğer yöntemlerle kıyaslanabilir olması açısından halka açık olarak sunulan DRIVE veri seti üzerinde test edilmiştir. Veri setindeki damar pikselleri, deneyimli bir göz doktoru tarafından eğitilmiş üç gözlemci tarafından manuel olarak bölümlere ayrılmıştır. Test seti iki farklı gözlemci tarafından iki kez </a:t>
            </a:r>
            <a:r>
              <a:rPr lang="tr-TR" sz="2000" dirty="0" err="1">
                <a:solidFill>
                  <a:schemeClr val="bg1"/>
                </a:solidFill>
              </a:rPr>
              <a:t>bölütlendirilmiş</a:t>
            </a:r>
            <a:r>
              <a:rPr lang="tr-TR" sz="2000" dirty="0">
                <a:solidFill>
                  <a:schemeClr val="bg1"/>
                </a:solidFill>
              </a:rPr>
              <a:t> görüntülerden oluşur</a:t>
            </a:r>
            <a:r>
              <a:rPr lang="tr-TR" sz="2000" dirty="0"/>
              <a:t>.</a:t>
            </a:r>
          </a:p>
          <a:p>
            <a:endParaRPr lang="tr-TR" dirty="0"/>
          </a:p>
        </p:txBody>
      </p:sp>
    </p:spTree>
    <p:extLst>
      <p:ext uri="{BB962C8B-B14F-4D97-AF65-F5344CB8AC3E}">
        <p14:creationId xmlns:p14="http://schemas.microsoft.com/office/powerpoint/2010/main" val="4293625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21">
            <a:extLst>
              <a:ext uri="{FF2B5EF4-FFF2-40B4-BE49-F238E27FC236}">
                <a16:creationId xmlns:a16="http://schemas.microsoft.com/office/drawing/2014/main" id="{FEB0B922-A6AE-4089-8B21-F3E1A7709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237586" cy="6858000"/>
          </a:xfrm>
          <a:custGeom>
            <a:avLst/>
            <a:gdLst>
              <a:gd name="connsiteX0" fmla="*/ 0 w 10237586"/>
              <a:gd name="connsiteY0" fmla="*/ 0 h 6858000"/>
              <a:gd name="connsiteX1" fmla="*/ 7061432 w 10237586"/>
              <a:gd name="connsiteY1" fmla="*/ 0 h 6858000"/>
              <a:gd name="connsiteX2" fmla="*/ 10237586 w 10237586"/>
              <a:gd name="connsiteY2" fmla="*/ 6858000 h 6858000"/>
              <a:gd name="connsiteX3" fmla="*/ 0 w 102375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237586" h="6858000">
                <a:moveTo>
                  <a:pt x="0" y="0"/>
                </a:moveTo>
                <a:lnTo>
                  <a:pt x="7061432" y="0"/>
                </a:lnTo>
                <a:lnTo>
                  <a:pt x="10237586" y="6858000"/>
                </a:lnTo>
                <a:lnTo>
                  <a:pt x="0" y="6858000"/>
                </a:lnTo>
                <a:close/>
              </a:path>
            </a:pathLst>
          </a:custGeom>
          <a:solidFill>
            <a:srgbClr val="000000">
              <a:alpha val="4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0">
            <a:extLst>
              <a:ext uri="{FF2B5EF4-FFF2-40B4-BE49-F238E27FC236}">
                <a16:creationId xmlns:a16="http://schemas.microsoft.com/office/drawing/2014/main" id="{C5EB7378-ADA3-4D6E-8E3A-09FAD1478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80336" cy="6858000"/>
          </a:xfrm>
          <a:custGeom>
            <a:avLst/>
            <a:gdLst>
              <a:gd name="connsiteX0" fmla="*/ 0 w 9380336"/>
              <a:gd name="connsiteY0" fmla="*/ 0 h 6858000"/>
              <a:gd name="connsiteX1" fmla="*/ 6204182 w 9380336"/>
              <a:gd name="connsiteY1" fmla="*/ 0 h 6858000"/>
              <a:gd name="connsiteX2" fmla="*/ 9380336 w 9380336"/>
              <a:gd name="connsiteY2" fmla="*/ 6858000 h 6858000"/>
              <a:gd name="connsiteX3" fmla="*/ 0 w 938033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380336" h="6858000">
                <a:moveTo>
                  <a:pt x="0" y="0"/>
                </a:moveTo>
                <a:lnTo>
                  <a:pt x="6204182" y="0"/>
                </a:lnTo>
                <a:lnTo>
                  <a:pt x="9380336" y="6858000"/>
                </a:lnTo>
                <a:lnTo>
                  <a:pt x="0" y="6858000"/>
                </a:lnTo>
                <a:close/>
              </a:path>
            </a:pathLst>
          </a:custGeom>
          <a:solidFill>
            <a:srgbClr val="0000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A8169585-C3C0-44FB-69A3-D6030862C34C}"/>
              </a:ext>
            </a:extLst>
          </p:cNvPr>
          <p:cNvSpPr>
            <a:spLocks noGrp="1"/>
          </p:cNvSpPr>
          <p:nvPr>
            <p:ph idx="1"/>
          </p:nvPr>
        </p:nvSpPr>
        <p:spPr>
          <a:xfrm>
            <a:off x="597090" y="1130480"/>
            <a:ext cx="6029325" cy="5272087"/>
          </a:xfrm>
        </p:spPr>
        <p:txBody>
          <a:bodyPr>
            <a:noAutofit/>
          </a:bodyPr>
          <a:lstStyle/>
          <a:p>
            <a:pPr marL="0" indent="0">
              <a:buNone/>
            </a:pPr>
            <a:r>
              <a:rPr lang="tr-TR" dirty="0">
                <a:solidFill>
                  <a:srgbClr val="FFFFFF"/>
                </a:solidFill>
              </a:rPr>
              <a:t>Morfolojik İşlemler </a:t>
            </a:r>
          </a:p>
          <a:p>
            <a:pPr marL="0" indent="0">
              <a:buNone/>
            </a:pPr>
            <a:endParaRPr lang="tr-TR" sz="2000" dirty="0">
              <a:solidFill>
                <a:srgbClr val="FFFFFF"/>
              </a:solidFill>
            </a:endParaRPr>
          </a:p>
          <a:p>
            <a:pPr marL="0" indent="0">
              <a:buNone/>
            </a:pPr>
            <a:r>
              <a:rPr lang="tr-TR" sz="2000" dirty="0">
                <a:solidFill>
                  <a:srgbClr val="FFFFFF"/>
                </a:solidFill>
              </a:rPr>
              <a:t>  Retina kan damarları, retina arka planına göre daha koyu görünürler. Ancak, bazı durumlarda kan damarlarının merkez çizgisi bölgesinde parlaklık görünür. Bu görünüm yansımalardan kaynaklanmaktadır. Bu durumu ortadan kaldırmak için ilk önce morfolojik açma işlemi uygulanır. Morfolojik açma işlemi için yarıçapı 21 olan bir disk oluşturulur. Oluşturulan bu disk gri ölçekli görüntünün tersine uygulanarak morfolojik açma işlemi yapılmış olur. Daha sonra uzunluğu 21 olan bir çizgisel yapı elemanı oluşturulur. Oluşturulan bu çizgisel yapı elemanı gri ölçekli görüntünün tersine uygulanarak üst-şapka ve alt-şapka dönüşümleri tamamlanmış olur.</a:t>
            </a:r>
          </a:p>
        </p:txBody>
      </p:sp>
      <p:pic>
        <p:nvPicPr>
          <p:cNvPr id="5" name="Resim 4">
            <a:extLst>
              <a:ext uri="{FF2B5EF4-FFF2-40B4-BE49-F238E27FC236}">
                <a16:creationId xmlns:a16="http://schemas.microsoft.com/office/drawing/2014/main" id="{F1164DF3-B2E7-3005-9886-6017F568CF3A}"/>
              </a:ext>
            </a:extLst>
          </p:cNvPr>
          <p:cNvPicPr>
            <a:picLocks noChangeAspect="1"/>
          </p:cNvPicPr>
          <p:nvPr/>
        </p:nvPicPr>
        <p:blipFill>
          <a:blip r:embed="rId2"/>
          <a:stretch>
            <a:fillRect/>
          </a:stretch>
        </p:blipFill>
        <p:spPr>
          <a:xfrm>
            <a:off x="7192536" y="1130480"/>
            <a:ext cx="4313663" cy="1488213"/>
          </a:xfrm>
          <a:prstGeom prst="rect">
            <a:avLst/>
          </a:prstGeom>
        </p:spPr>
      </p:pic>
      <p:pic>
        <p:nvPicPr>
          <p:cNvPr id="7" name="Resim 6">
            <a:extLst>
              <a:ext uri="{FF2B5EF4-FFF2-40B4-BE49-F238E27FC236}">
                <a16:creationId xmlns:a16="http://schemas.microsoft.com/office/drawing/2014/main" id="{6BEBB0D6-6E77-BA38-B0E0-AD215AFEAC7B}"/>
              </a:ext>
            </a:extLst>
          </p:cNvPr>
          <p:cNvPicPr>
            <a:picLocks noChangeAspect="1"/>
          </p:cNvPicPr>
          <p:nvPr/>
        </p:nvPicPr>
        <p:blipFill>
          <a:blip r:embed="rId3"/>
          <a:stretch>
            <a:fillRect/>
          </a:stretch>
        </p:blipFill>
        <p:spPr>
          <a:xfrm>
            <a:off x="7223504" y="3749173"/>
            <a:ext cx="4313663" cy="1406005"/>
          </a:xfrm>
          <a:prstGeom prst="rect">
            <a:avLst/>
          </a:prstGeom>
        </p:spPr>
      </p:pic>
    </p:spTree>
    <p:extLst>
      <p:ext uri="{BB962C8B-B14F-4D97-AF65-F5344CB8AC3E}">
        <p14:creationId xmlns:p14="http://schemas.microsoft.com/office/powerpoint/2010/main" val="93715428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eması">
  <a:themeElements>
    <a:clrScheme name="Gri Tonlamalı">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385</TotalTime>
  <Words>1438</Words>
  <Application>Microsoft Office PowerPoint</Application>
  <PresentationFormat>Geniş ekran</PresentationFormat>
  <Paragraphs>61</Paragraphs>
  <Slides>12</Slides>
  <Notes>0</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12</vt:i4>
      </vt:variant>
    </vt:vector>
  </HeadingPairs>
  <TitlesOfParts>
    <vt:vector size="16" baseType="lpstr">
      <vt:lpstr>Arial</vt:lpstr>
      <vt:lpstr>Calibri</vt:lpstr>
      <vt:lpstr>Calibri Light</vt:lpstr>
      <vt:lpstr>Office Teması</vt:lpstr>
      <vt:lpstr>Retina kan damarlarını çıkarmak için eşikleme temelli morfolojik bir yöntem </vt:lpstr>
      <vt:lpstr>Giriş</vt:lpstr>
      <vt:lpstr>Literatürde önerilen diğer yöntemler şöyledir: </vt:lpstr>
      <vt:lpstr>Literatürde önerilen diğer yöntemler şöyledir: </vt:lpstr>
      <vt:lpstr>PowerPoint Sunusu</vt:lpstr>
      <vt:lpstr>2 Materyal ve Metot</vt:lpstr>
      <vt:lpstr>PowerPoint Sunusu</vt:lpstr>
      <vt:lpstr>3 Kullanılan Yöntem</vt:lpstr>
      <vt:lpstr>PowerPoint Sunusu</vt:lpstr>
      <vt:lpstr>PowerPoint Sunusu</vt:lpstr>
      <vt:lpstr>4 Bulgular ve tartışma</vt:lpstr>
      <vt:lpstr>5 Sonuçlar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Retina kan damarlarını çıkarmak için eşikleme temelli morfolojik bir yöntem </dc:title>
  <dc:creator>Dilara Karataş</dc:creator>
  <cp:lastModifiedBy>Dilara Karataş</cp:lastModifiedBy>
  <cp:revision>3</cp:revision>
  <dcterms:created xsi:type="dcterms:W3CDTF">2022-12-12T16:31:02Z</dcterms:created>
  <dcterms:modified xsi:type="dcterms:W3CDTF">2022-12-14T21:17:44Z</dcterms:modified>
</cp:coreProperties>
</file>

<file path=docProps/thumbnail.jpeg>
</file>